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4"/>
  </p:sldMasterIdLst>
  <p:notesMasterIdLst>
    <p:notesMasterId r:id="rId23"/>
  </p:notesMasterIdLst>
  <p:sldIdLst>
    <p:sldId id="256" r:id="rId5"/>
    <p:sldId id="263" r:id="rId6"/>
    <p:sldId id="267" r:id="rId7"/>
    <p:sldId id="270" r:id="rId8"/>
    <p:sldId id="271" r:id="rId9"/>
    <p:sldId id="265" r:id="rId10"/>
    <p:sldId id="272" r:id="rId11"/>
    <p:sldId id="273" r:id="rId12"/>
    <p:sldId id="275" r:id="rId13"/>
    <p:sldId id="276" r:id="rId14"/>
    <p:sldId id="277" r:id="rId15"/>
    <p:sldId id="278" r:id="rId16"/>
    <p:sldId id="279" r:id="rId17"/>
    <p:sldId id="280" r:id="rId18"/>
    <p:sldId id="281" r:id="rId19"/>
    <p:sldId id="282" r:id="rId20"/>
    <p:sldId id="283" r:id="rId21"/>
    <p:sldId id="28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74" autoAdjust="0"/>
  </p:normalViewPr>
  <p:slideViewPr>
    <p:cSldViewPr snapToGrid="0">
      <p:cViewPr>
        <p:scale>
          <a:sx n="70" d="100"/>
          <a:sy n="70" d="100"/>
        </p:scale>
        <p:origin x="116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FABAF-748D-43A5-A449-C5ADCD51A4F0}" type="doc">
      <dgm:prSet loTypeId="urn:microsoft.com/office/officeart/2008/layout/BubblePictureList" loCatId="picture" qsTypeId="urn:microsoft.com/office/officeart/2005/8/quickstyle/simple1" qsCatId="simple" csTypeId="urn:microsoft.com/office/officeart/2005/8/colors/accent1_2" csCatId="accent1" phldr="1"/>
      <dgm:spPr/>
    </dgm:pt>
    <dgm:pt modelId="{AD1CC47F-B9A0-4E9C-8817-902146F66EB4}">
      <dgm:prSet phldrT="[Tekst]"/>
      <dgm:spPr/>
      <dgm:t>
        <a:bodyPr/>
        <a:lstStyle/>
        <a:p>
          <a:endParaRPr lang="nl-NL" dirty="0"/>
        </a:p>
      </dgm:t>
    </dgm:pt>
    <dgm:pt modelId="{94D68A3C-5409-4CEB-B1B3-65CCFEEDF82F}" type="sibTrans" cxnId="{B984E084-8FA4-4A76-A9D7-6B44C88C9EB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nl-NL"/>
        </a:p>
      </dgm:t>
      <dgm:extLst>
        <a:ext uri="{E40237B7-FDA0-4F09-8148-C483321AD2D9}">
          <dgm14:cNvPr xmlns:dgm14="http://schemas.microsoft.com/office/drawing/2010/diagram" id="0" name="" descr="Hand met een voorzittershamer"/>
        </a:ext>
      </dgm:extLst>
    </dgm:pt>
    <dgm:pt modelId="{8A826A33-2B9F-4D0C-8C50-A1B33BCE36C5}" type="parTrans" cxnId="{B984E084-8FA4-4A76-A9D7-6B44C88C9EB7}">
      <dgm:prSet/>
      <dgm:spPr/>
      <dgm:t>
        <a:bodyPr/>
        <a:lstStyle/>
        <a:p>
          <a:endParaRPr lang="nl-NL"/>
        </a:p>
      </dgm:t>
    </dgm:pt>
    <dgm:pt modelId="{58DDCFCE-0334-4F32-A05C-07FC15EE8ABC}" type="pres">
      <dgm:prSet presAssocID="{E89FABAF-748D-43A5-A449-C5ADCD51A4F0}" presName="Name0" presStyleCnt="0">
        <dgm:presLayoutVars>
          <dgm:chMax val="8"/>
          <dgm:chPref val="8"/>
          <dgm:dir/>
        </dgm:presLayoutVars>
      </dgm:prSet>
      <dgm:spPr/>
    </dgm:pt>
    <dgm:pt modelId="{F8E0C63B-0053-4AD4-A68D-B0C1E58D16C6}" type="pres">
      <dgm:prSet presAssocID="{AD1CC47F-B9A0-4E9C-8817-902146F66EB4}" presName="parent_text_1" presStyleLbl="revTx" presStyleIdx="0" presStyleCnt="1" custAng="3730257">
        <dgm:presLayoutVars>
          <dgm:chMax val="0"/>
          <dgm:chPref val="0"/>
          <dgm:bulletEnabled val="1"/>
        </dgm:presLayoutVars>
      </dgm:prSet>
      <dgm:spPr/>
    </dgm:pt>
    <dgm:pt modelId="{D0F6D11D-1404-47F0-BD2B-D65085FE7091}" type="pres">
      <dgm:prSet presAssocID="{AD1CC47F-B9A0-4E9C-8817-902146F66EB4}" presName="image_accent_1" presStyleCnt="0"/>
      <dgm:spPr/>
    </dgm:pt>
    <dgm:pt modelId="{477D8DD2-0C01-492F-B5DF-14198CCC4EF6}" type="pres">
      <dgm:prSet presAssocID="{AD1CC47F-B9A0-4E9C-8817-902146F66EB4}" presName="imageAccentRepeatNode" presStyleLbl="alignNode1" presStyleIdx="0" presStyleCnt="2"/>
      <dgm:spPr/>
    </dgm:pt>
    <dgm:pt modelId="{2DA04C63-5EC3-4AE9-A2B4-6F11B2046F83}" type="pres">
      <dgm:prSet presAssocID="{AD1CC47F-B9A0-4E9C-8817-902146F66EB4}" presName="accent_1" presStyleLbl="alignNode1" presStyleIdx="1" presStyleCnt="2" custLinFactX="-176265" custLinFactNeighborX="-200000" custLinFactNeighborY="-8386"/>
      <dgm:spPr/>
    </dgm:pt>
    <dgm:pt modelId="{8BCDEF5D-E2E2-461E-B880-B9D0A0D5826A}" type="pres">
      <dgm:prSet presAssocID="{94D68A3C-5409-4CEB-B1B3-65CCFEEDF82F}" presName="image_1" presStyleCnt="0"/>
      <dgm:spPr/>
    </dgm:pt>
    <dgm:pt modelId="{C46C612E-50C7-4B37-B997-D4AF7C73A905}" type="pres">
      <dgm:prSet presAssocID="{94D68A3C-5409-4CEB-B1B3-65CCFEEDF82F}" presName="imageRepeatNode" presStyleLbl="fgImgPlace1" presStyleIdx="0" presStyleCnt="1" custLinFactNeighborX="391" custLinFactNeighborY="-996"/>
      <dgm:spPr/>
    </dgm:pt>
  </dgm:ptLst>
  <dgm:cxnLst>
    <dgm:cxn modelId="{B5210532-2058-4466-81F4-FEF5CA4D8309}" type="presOf" srcId="{E89FABAF-748D-43A5-A449-C5ADCD51A4F0}" destId="{58DDCFCE-0334-4F32-A05C-07FC15EE8ABC}" srcOrd="0" destOrd="0" presId="urn:microsoft.com/office/officeart/2008/layout/BubblePictureList"/>
    <dgm:cxn modelId="{3DBDE73B-290E-4DF2-AC9C-6A180446B8A5}" type="presOf" srcId="{AD1CC47F-B9A0-4E9C-8817-902146F66EB4}" destId="{F8E0C63B-0053-4AD4-A68D-B0C1E58D16C6}" srcOrd="0" destOrd="0" presId="urn:microsoft.com/office/officeart/2008/layout/BubblePictureList"/>
    <dgm:cxn modelId="{B984E084-8FA4-4A76-A9D7-6B44C88C9EB7}" srcId="{E89FABAF-748D-43A5-A449-C5ADCD51A4F0}" destId="{AD1CC47F-B9A0-4E9C-8817-902146F66EB4}" srcOrd="0" destOrd="0" parTransId="{8A826A33-2B9F-4D0C-8C50-A1B33BCE36C5}" sibTransId="{94D68A3C-5409-4CEB-B1B3-65CCFEEDF82F}"/>
    <dgm:cxn modelId="{A4B9538E-FF66-4444-AD1E-6038A7594955}" type="presOf" srcId="{94D68A3C-5409-4CEB-B1B3-65CCFEEDF82F}" destId="{C46C612E-50C7-4B37-B997-D4AF7C73A905}" srcOrd="0" destOrd="0" presId="urn:microsoft.com/office/officeart/2008/layout/BubblePictureList"/>
    <dgm:cxn modelId="{EE51A0AA-BE45-4AA8-8687-864B3F05EC79}" type="presParOf" srcId="{58DDCFCE-0334-4F32-A05C-07FC15EE8ABC}" destId="{F8E0C63B-0053-4AD4-A68D-B0C1E58D16C6}" srcOrd="0" destOrd="0" presId="urn:microsoft.com/office/officeart/2008/layout/BubblePictureList"/>
    <dgm:cxn modelId="{53E8CF62-57C2-4D22-A48E-B6F9C627D994}" type="presParOf" srcId="{58DDCFCE-0334-4F32-A05C-07FC15EE8ABC}" destId="{D0F6D11D-1404-47F0-BD2B-D65085FE7091}" srcOrd="1" destOrd="0" presId="urn:microsoft.com/office/officeart/2008/layout/BubblePictureList"/>
    <dgm:cxn modelId="{111FD3D9-BCBD-40AE-B570-06ABCDAFFE74}" type="presParOf" srcId="{D0F6D11D-1404-47F0-BD2B-D65085FE7091}" destId="{477D8DD2-0C01-492F-B5DF-14198CCC4EF6}" srcOrd="0" destOrd="0" presId="urn:microsoft.com/office/officeart/2008/layout/BubblePictureList"/>
    <dgm:cxn modelId="{CB2BA717-AEA4-408C-8CC9-2D8CB44FDCEC}" type="presParOf" srcId="{58DDCFCE-0334-4F32-A05C-07FC15EE8ABC}" destId="{2DA04C63-5EC3-4AE9-A2B4-6F11B2046F83}" srcOrd="2" destOrd="0" presId="urn:microsoft.com/office/officeart/2008/layout/BubblePictureList"/>
    <dgm:cxn modelId="{5F3202B5-5813-4A39-B335-C1A9F4206384}" type="presParOf" srcId="{58DDCFCE-0334-4F32-A05C-07FC15EE8ABC}" destId="{8BCDEF5D-E2E2-461E-B880-B9D0A0D5826A}" srcOrd="3" destOrd="0" presId="urn:microsoft.com/office/officeart/2008/layout/BubblePictureList"/>
    <dgm:cxn modelId="{3D4D32E0-AFAE-4D29-A2BB-B0AD41D184DB}" type="presParOf" srcId="{8BCDEF5D-E2E2-461E-B880-B9D0A0D5826A}" destId="{C46C612E-50C7-4B37-B997-D4AF7C73A905}"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D8DD2-0C01-492F-B5DF-14198CCC4EF6}">
      <dsp:nvSpPr>
        <dsp:cNvPr id="0" name=""/>
        <dsp:cNvSpPr/>
      </dsp:nvSpPr>
      <dsp:spPr>
        <a:xfrm>
          <a:off x="2533495" y="2192962"/>
          <a:ext cx="2561155" cy="2561327"/>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04C63-5EC3-4AE9-A2B4-6F11B2046F83}">
      <dsp:nvSpPr>
        <dsp:cNvPr id="0" name=""/>
        <dsp:cNvSpPr/>
      </dsp:nvSpPr>
      <dsp:spPr>
        <a:xfrm>
          <a:off x="2266562" y="1816452"/>
          <a:ext cx="759754" cy="759987"/>
        </a:xfrm>
        <a:prstGeom prst="donut">
          <a:avLst>
            <a:gd name="adj" fmla="val 746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C612E-50C7-4B37-B997-D4AF7C73A905}">
      <dsp:nvSpPr>
        <dsp:cNvPr id="0" name=""/>
        <dsp:cNvSpPr/>
      </dsp:nvSpPr>
      <dsp:spPr>
        <a:xfrm>
          <a:off x="2632193" y="2268042"/>
          <a:ext cx="2364595" cy="23644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E0C63B-0053-4AD4-A68D-B0C1E58D16C6}">
      <dsp:nvSpPr>
        <dsp:cNvPr id="0" name=""/>
        <dsp:cNvSpPr/>
      </dsp:nvSpPr>
      <dsp:spPr>
        <a:xfrm rot="3730257">
          <a:off x="0" y="1376566"/>
          <a:ext cx="3799949" cy="75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 numCol="1" spcCol="1270" anchor="b" anchorCtr="0">
          <a:noAutofit/>
        </a:bodyPr>
        <a:lstStyle/>
        <a:p>
          <a:pPr marL="0" lvl="0" indent="0" algn="r" defTabSz="2178050">
            <a:lnSpc>
              <a:spcPct val="90000"/>
            </a:lnSpc>
            <a:spcBef>
              <a:spcPct val="0"/>
            </a:spcBef>
            <a:spcAft>
              <a:spcPct val="35000"/>
            </a:spcAft>
            <a:buNone/>
          </a:pPr>
          <a:endParaRPr lang="nl-NL" sz="4900" kern="1200" dirty="0"/>
        </a:p>
      </dsp:txBody>
      <dsp:txXfrm>
        <a:off x="0" y="1376566"/>
        <a:ext cx="3799949" cy="759987"/>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D9652-5D5F-42CA-B872-D6EE8AE02CD8}" type="datetimeFigureOut">
              <a:rPr lang="en-US" smtClean="0"/>
              <a:t>12/7/2022</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90375-6A59-411C-AE13-38B134924F59}" type="slidenum">
              <a:rPr lang="en-US" smtClean="0"/>
              <a:t>‹nr.›</a:t>
            </a:fld>
            <a:endParaRPr lang="en-US"/>
          </a:p>
        </p:txBody>
      </p:sp>
    </p:spTree>
    <p:extLst>
      <p:ext uri="{BB962C8B-B14F-4D97-AF65-F5344CB8AC3E}">
        <p14:creationId xmlns:p14="http://schemas.microsoft.com/office/powerpoint/2010/main" val="175060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 naar filmpje: https://www.youtube.com/watch?v=B2tvYasXhAI&amp;feature=youtu.be</a:t>
            </a:r>
            <a:endParaRPr lang="en-US" dirty="0"/>
          </a:p>
        </p:txBody>
      </p:sp>
      <p:sp>
        <p:nvSpPr>
          <p:cNvPr id="4" name="Tijdelijke aanduiding voor dianummer 3"/>
          <p:cNvSpPr>
            <a:spLocks noGrp="1"/>
          </p:cNvSpPr>
          <p:nvPr>
            <p:ph type="sldNum" sz="quarter" idx="10"/>
          </p:nvPr>
        </p:nvSpPr>
        <p:spPr/>
        <p:txBody>
          <a:bodyPr/>
          <a:lstStyle/>
          <a:p>
            <a:fld id="{22C90375-6A59-411C-AE13-38B134924F59}" type="slidenum">
              <a:rPr lang="en-US" smtClean="0"/>
              <a:t>3</a:t>
            </a:fld>
            <a:endParaRPr lang="en-US"/>
          </a:p>
        </p:txBody>
      </p:sp>
    </p:spTree>
    <p:extLst>
      <p:ext uri="{BB962C8B-B14F-4D97-AF65-F5344CB8AC3E}">
        <p14:creationId xmlns:p14="http://schemas.microsoft.com/office/powerpoint/2010/main" val="345506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Iemands IQ kan invloed hebben op de strafmaat, maar ook mensen met een laag IQ weten dat je niet mag slaan. Als de verdachte door iemand beïnvloed is en hij door zijn IQ extra vatbaar is voor beïnvloeding, dan ligt het wellicht iets gecompliceerder. </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16</a:t>
            </a:fld>
            <a:endParaRPr lang="en-US"/>
          </a:p>
        </p:txBody>
      </p:sp>
    </p:spTree>
    <p:extLst>
      <p:ext uri="{BB962C8B-B14F-4D97-AF65-F5344CB8AC3E}">
        <p14:creationId xmlns:p14="http://schemas.microsoft.com/office/powerpoint/2010/main" val="191522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kan mogelijk invloed hebben op de strafmaat. Het kan heel angstaanjagend zijn als iemand jou constant volgt.</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17</a:t>
            </a:fld>
            <a:endParaRPr lang="en-US"/>
          </a:p>
        </p:txBody>
      </p:sp>
    </p:spTree>
    <p:extLst>
      <p:ext uri="{BB962C8B-B14F-4D97-AF65-F5344CB8AC3E}">
        <p14:creationId xmlns:p14="http://schemas.microsoft.com/office/powerpoint/2010/main" val="65831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oriëntatiepunten is bij eenvoudige mishandeling recidive niet opgenomen. De wet zegt er wel wat over in Art. 43a Sr. Hierin staat dat de maximale straf met een derde kan worden verhoogd als de veroordeelde in de afgelopen vijf jaar onherroepelijk is veroordeeld voor een soortgelijk misdrijf. NB: De tijd dat de veroordeelde gevangen heeft gezeten telt niet mee. </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18</a:t>
            </a:fld>
            <a:endParaRPr lang="en-US"/>
          </a:p>
        </p:txBody>
      </p:sp>
    </p:spTree>
    <p:extLst>
      <p:ext uri="{BB962C8B-B14F-4D97-AF65-F5344CB8AC3E}">
        <p14:creationId xmlns:p14="http://schemas.microsoft.com/office/powerpoint/2010/main" val="17247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22C90375-6A59-411C-AE13-38B134924F59}" type="slidenum">
              <a:rPr lang="en-US" smtClean="0"/>
              <a:t>6</a:t>
            </a:fld>
            <a:endParaRPr lang="en-US"/>
          </a:p>
        </p:txBody>
      </p:sp>
    </p:spTree>
    <p:extLst>
      <p:ext uri="{BB962C8B-B14F-4D97-AF65-F5344CB8AC3E}">
        <p14:creationId xmlns:p14="http://schemas.microsoft.com/office/powerpoint/2010/main" val="272580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https://www.youtube.com/watch?v=2xf68eH8Gog</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7</a:t>
            </a:fld>
            <a:endParaRPr lang="en-US"/>
          </a:p>
        </p:txBody>
      </p:sp>
    </p:spTree>
    <p:extLst>
      <p:ext uri="{BB962C8B-B14F-4D97-AF65-F5344CB8AC3E}">
        <p14:creationId xmlns:p14="http://schemas.microsoft.com/office/powerpoint/2010/main" val="2440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rechter kan rekening houden met persoonlijke omstandigheden. De omgang met conflicten is zo’n omstandigheid. De rechter kan bijvoorbeeld opleggen dat Johan een agressietraining moet volgen. Dan hoeft hij geen boete te betalen, of alleen een gedeelte van de boete. </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10</a:t>
            </a:fld>
            <a:endParaRPr lang="en-US"/>
          </a:p>
        </p:txBody>
      </p:sp>
    </p:spTree>
    <p:extLst>
      <p:ext uri="{BB962C8B-B14F-4D97-AF65-F5344CB8AC3E}">
        <p14:creationId xmlns:p14="http://schemas.microsoft.com/office/powerpoint/2010/main" val="401624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ene rechter zal hier anders over denken dan de andere, hoewel het onder invloed zijn van drank of drugs meestal geen </a:t>
            </a:r>
            <a:r>
              <a:rPr lang="nl-NL" dirty="0" err="1"/>
              <a:t>strafverlagende</a:t>
            </a:r>
            <a:r>
              <a:rPr lang="nl-NL" dirty="0"/>
              <a:t> werking heeft. Stel dat Johan expres alcohol of drugs zou nemen, omdat hij weet dat hij dan minder remmingen heeft, dan zou de rechter dit wellicht een </a:t>
            </a:r>
            <a:r>
              <a:rPr lang="nl-NL" dirty="0" err="1"/>
              <a:t>strafverhogende</a:t>
            </a:r>
            <a:r>
              <a:rPr lang="nl-NL" dirty="0"/>
              <a:t> omstandigheid vinden.</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11</a:t>
            </a:fld>
            <a:endParaRPr lang="en-US"/>
          </a:p>
        </p:txBody>
      </p:sp>
    </p:spTree>
    <p:extLst>
      <p:ext uri="{BB962C8B-B14F-4D97-AF65-F5344CB8AC3E}">
        <p14:creationId xmlns:p14="http://schemas.microsoft.com/office/powerpoint/2010/main" val="242835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rechter zal hier waarschijnlijk geen rekening mee houden. Deze omstandigheid rechtvaardigt geen geweld.</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12</a:t>
            </a:fld>
            <a:endParaRPr lang="en-US"/>
          </a:p>
        </p:txBody>
      </p:sp>
    </p:spTree>
    <p:extLst>
      <p:ext uri="{BB962C8B-B14F-4D97-AF65-F5344CB8AC3E}">
        <p14:creationId xmlns:p14="http://schemas.microsoft.com/office/powerpoint/2010/main" val="369278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de stoornis is vastgesteld door een psychiater en de verdachte daardoor verminderd toerekeningsvatbaar wordt bevonden, dan kan hij worden ontslagen van alle rechtsvervolging (bij volledige ontoerekeningsvatbaarheid) of een maatregel of lagere straf krijgen (bij verminderde toerekeningsvatbaarheid). Dit betekent overigens niet dat er geen schadevergoeding hoeft te worden betaald. </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13</a:t>
            </a:fld>
            <a:endParaRPr lang="en-US"/>
          </a:p>
        </p:txBody>
      </p:sp>
    </p:spTree>
    <p:extLst>
      <p:ext uri="{BB962C8B-B14F-4D97-AF65-F5344CB8AC3E}">
        <p14:creationId xmlns:p14="http://schemas.microsoft.com/office/powerpoint/2010/main" val="112299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op basis van de oriëntatiepunten niet waarschijnlijk dat de verdachte een gevangenisstraf krijgt opgelegd (als de verdachte een schoon strafblad heeft). De rechter houdt meestal wel rekening met iemands baan; hij is dan eerder geneigd een straf op te leggen waardoor een verdachte kan blijven werken.</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14</a:t>
            </a:fld>
            <a:endParaRPr lang="en-US"/>
          </a:p>
        </p:txBody>
      </p:sp>
    </p:spTree>
    <p:extLst>
      <p:ext uri="{BB962C8B-B14F-4D97-AF65-F5344CB8AC3E}">
        <p14:creationId xmlns:p14="http://schemas.microsoft.com/office/powerpoint/2010/main" val="186678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rechter zal hier waarschijnlijk geen rekening mee houden. Deze omstandigheid rechtvaardigt geen geweld.</a:t>
            </a:r>
          </a:p>
        </p:txBody>
      </p:sp>
      <p:sp>
        <p:nvSpPr>
          <p:cNvPr id="4" name="Tijdelijke aanduiding voor dianummer 3"/>
          <p:cNvSpPr>
            <a:spLocks noGrp="1"/>
          </p:cNvSpPr>
          <p:nvPr>
            <p:ph type="sldNum" sz="quarter" idx="5"/>
          </p:nvPr>
        </p:nvSpPr>
        <p:spPr/>
        <p:txBody>
          <a:bodyPr/>
          <a:lstStyle/>
          <a:p>
            <a:fld id="{22C90375-6A59-411C-AE13-38B134924F59}" type="slidenum">
              <a:rPr lang="en-US" smtClean="0"/>
              <a:t>15</a:t>
            </a:fld>
            <a:endParaRPr lang="en-US"/>
          </a:p>
        </p:txBody>
      </p:sp>
    </p:spTree>
    <p:extLst>
      <p:ext uri="{BB962C8B-B14F-4D97-AF65-F5344CB8AC3E}">
        <p14:creationId xmlns:p14="http://schemas.microsoft.com/office/powerpoint/2010/main" val="398626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de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6E0E8E6-B6EB-498A-BC29-48D81AAAA5B6}" type="datetimeFigureOut">
              <a:rPr lang="en-US" smtClean="0"/>
              <a:t>12/7/2022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089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F4A8B59-FD8C-464E-A2E0-D2DB42977C43}"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52327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de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12D0685-9E9F-46AF-8733-3458A4A5B67E}"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46586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de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19578A0-4252-4A4F-8A4C-4F80F1AD91FF}"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980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de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DCDF071-3364-4AF2-8784-696D9E53037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8395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de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12E0C83B-2A0D-4895-8D19-F0DA28872F64}"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0390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de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5E32ACF0-C7E7-4CC8-840E-A2809FB4BDF6}"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28309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62067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216531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kstdia">
    <p:spTree>
      <p:nvGrpSpPr>
        <p:cNvPr id="1" name=""/>
        <p:cNvGrpSpPr/>
        <p:nvPr/>
      </p:nvGrpSpPr>
      <p:grpSpPr>
        <a:xfrm>
          <a:off x="0" y="0"/>
          <a:ext cx="0" cy="0"/>
          <a:chOff x="0" y="0"/>
          <a:chExt cx="0" cy="0"/>
        </a:xfrm>
      </p:grpSpPr>
      <p:sp>
        <p:nvSpPr>
          <p:cNvPr id="6" name="Title 1"/>
          <p:cNvSpPr>
            <a:spLocks noGrp="1"/>
          </p:cNvSpPr>
          <p:nvPr>
            <p:ph type="title"/>
          </p:nvPr>
        </p:nvSpPr>
        <p:spPr>
          <a:xfrm>
            <a:off x="2880001" y="960000"/>
            <a:ext cx="8360228" cy="1200000"/>
          </a:xfrm>
        </p:spPr>
        <p:txBody>
          <a:bodyPr/>
          <a:lstStyle>
            <a:lvl1pPr>
              <a:defRPr>
                <a:solidFill>
                  <a:schemeClr val="tx1"/>
                </a:solidFill>
              </a:defRPr>
            </a:lvl1pPr>
          </a:lstStyle>
          <a:p>
            <a:r>
              <a:rPr lang="nl-NL"/>
              <a:t>Klik om stijl te bewerken</a:t>
            </a:r>
            <a:endParaRPr lang="en-US" dirty="0"/>
          </a:p>
        </p:txBody>
      </p:sp>
      <p:sp>
        <p:nvSpPr>
          <p:cNvPr id="7" name="Content Placeholder 2"/>
          <p:cNvSpPr>
            <a:spLocks noGrp="1"/>
          </p:cNvSpPr>
          <p:nvPr>
            <p:ph idx="1"/>
          </p:nvPr>
        </p:nvSpPr>
        <p:spPr>
          <a:xfrm>
            <a:off x="2880001" y="2160000"/>
            <a:ext cx="8360228" cy="417244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Tijdelijke aanduiding voor voettekst 4"/>
          <p:cNvSpPr>
            <a:spLocks noGrp="1"/>
          </p:cNvSpPr>
          <p:nvPr>
            <p:ph type="ftr" sz="quarter" idx="3"/>
          </p:nvPr>
        </p:nvSpPr>
        <p:spPr>
          <a:xfrm>
            <a:off x="2880000" y="137168"/>
            <a:ext cx="8582400" cy="411417"/>
          </a:xfrm>
          <a:prstGeom prst="rect">
            <a:avLst/>
          </a:prstGeom>
        </p:spPr>
        <p:txBody>
          <a:bodyPr wrap="square" lIns="0" tIns="0" rIns="0" bIns="0" anchor="ctr" anchorCtr="0"/>
          <a:lstStyle>
            <a:lvl1pPr algn="r">
              <a:defRPr sz="1467" b="1">
                <a:solidFill>
                  <a:schemeClr val="bg1"/>
                </a:solidFill>
              </a:defRPr>
            </a:lvl1pPr>
          </a:lstStyle>
          <a:p>
            <a:r>
              <a:rPr lang="nl-NL"/>
              <a:t>Hier de titel van de presentatie invoegen</a:t>
            </a:r>
            <a:endParaRPr lang="nl-NL" dirty="0"/>
          </a:p>
        </p:txBody>
      </p:sp>
    </p:spTree>
    <p:extLst>
      <p:ext uri="{BB962C8B-B14F-4D97-AF65-F5344CB8AC3E}">
        <p14:creationId xmlns:p14="http://schemas.microsoft.com/office/powerpoint/2010/main" val="87254157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5294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de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D45397E-FD2D-4D0A-B33C-2E5AEFAED143}"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81819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0538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de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3969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6617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1829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de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E95F70E-5DFF-42EC-93B3-07D70D7ED1BD}"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5000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de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4520B5-A0C9-4D15-A71B-70A075D52D64}"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587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1EAF71F-1A43-41B7-B605-0710A83174B7}" type="datetimeFigureOut">
              <a:rPr lang="en-US" smtClean="0"/>
              <a:t>12/7/2022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00235576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ideo" Target="https://www.youtube.com/embed/B2tvYasXhAI?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denederlandsegrondwet.nl/id/vh8lnhrqszxn/grondwets_herzieningen_1815_h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www.amnesty.nl/encyclopedie/grondwet-en-mensenrechte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2xf68eH8Gog?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447391">
            <a:off x="1333019" y="201459"/>
            <a:ext cx="9411161" cy="2377255"/>
          </a:xfrm>
        </p:spPr>
        <p:txBody>
          <a:bodyPr/>
          <a:lstStyle/>
          <a:p>
            <a:r>
              <a:rPr lang="nl-NL" dirty="0"/>
              <a:t>De rechtsstaat</a:t>
            </a:r>
            <a:endParaRPr lang="en-US" dirty="0"/>
          </a:p>
        </p:txBody>
      </p:sp>
      <p:sp>
        <p:nvSpPr>
          <p:cNvPr id="3" name="Ondertitel 2"/>
          <p:cNvSpPr>
            <a:spLocks noGrp="1"/>
          </p:cNvSpPr>
          <p:nvPr>
            <p:ph type="subTitle" idx="1"/>
          </p:nvPr>
        </p:nvSpPr>
        <p:spPr>
          <a:xfrm rot="21420000">
            <a:off x="464962" y="2648423"/>
            <a:ext cx="9755187" cy="550333"/>
          </a:xfrm>
        </p:spPr>
        <p:txBody>
          <a:bodyPr/>
          <a:lstStyle/>
          <a:p>
            <a:r>
              <a:rPr lang="nl-NL" dirty="0"/>
              <a:t>Burgerschap: Hoe zorg je dat de inwoners</a:t>
            </a:r>
          </a:p>
          <a:p>
            <a:r>
              <a:rPr lang="nl-NL" dirty="0"/>
              <a:t> van een land de regels volgen?</a:t>
            </a:r>
            <a:endParaRPr lang="en-US" dirty="0"/>
          </a:p>
        </p:txBody>
      </p:sp>
      <p:sp>
        <p:nvSpPr>
          <p:cNvPr id="4" name="AutoShape 2" descr="Afbeeldingsresultaat voor 75 jaar vrijhe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Afbeeldingsresultaat voor 75 jaar vrijhei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Afbeeldingsresultaat voor 75 jaar vrijhei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Diagram 9"/>
          <p:cNvGraphicFramePr/>
          <p:nvPr>
            <p:extLst>
              <p:ext uri="{D42A27DB-BD31-4B8C-83A1-F6EECF244321}">
                <p14:modId xmlns:p14="http://schemas.microsoft.com/office/powerpoint/2010/main" val="1479192692"/>
              </p:ext>
            </p:extLst>
          </p:nvPr>
        </p:nvGraphicFramePr>
        <p:xfrm>
          <a:off x="-1062182" y="727144"/>
          <a:ext cx="5885007" cy="613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3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60294-668C-37BC-33D6-E01AD6E5B0E6}"/>
              </a:ext>
            </a:extLst>
          </p:cNvPr>
          <p:cNvSpPr>
            <a:spLocks noGrp="1"/>
          </p:cNvSpPr>
          <p:nvPr>
            <p:ph type="title"/>
          </p:nvPr>
        </p:nvSpPr>
        <p:spPr/>
        <p:txBody>
          <a:bodyPr/>
          <a:lstStyle/>
          <a:p>
            <a:r>
              <a:rPr lang="nl-NL" dirty="0"/>
              <a:t>Feit 1</a:t>
            </a:r>
          </a:p>
        </p:txBody>
      </p:sp>
      <p:sp>
        <p:nvSpPr>
          <p:cNvPr id="3" name="Tijdelijke aanduiding voor inhoud 2">
            <a:extLst>
              <a:ext uri="{FF2B5EF4-FFF2-40B4-BE49-F238E27FC236}">
                <a16:creationId xmlns:a16="http://schemas.microsoft.com/office/drawing/2014/main" id="{7A3DEE51-34FE-6800-44F8-66D434DC94D7}"/>
              </a:ext>
            </a:extLst>
          </p:cNvPr>
          <p:cNvSpPr>
            <a:spLocks noGrp="1"/>
          </p:cNvSpPr>
          <p:nvPr>
            <p:ph sz="quarter" idx="13"/>
          </p:nvPr>
        </p:nvSpPr>
        <p:spPr/>
        <p:txBody>
          <a:bodyPr/>
          <a:lstStyle/>
          <a:p>
            <a:pPr marL="0" indent="0">
              <a:buNone/>
            </a:pPr>
            <a:r>
              <a:rPr lang="nl-NL" dirty="0"/>
              <a:t> De verdachte is in zijn jeugd door zijn ouders mishandeld. Hij kan hierdoor moeilijk omgaan met conflicten. </a:t>
            </a:r>
          </a:p>
        </p:txBody>
      </p:sp>
    </p:spTree>
    <p:extLst>
      <p:ext uri="{BB962C8B-B14F-4D97-AF65-F5344CB8AC3E}">
        <p14:creationId xmlns:p14="http://schemas.microsoft.com/office/powerpoint/2010/main" val="153278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1ACE4-629A-78AF-F950-643CEC23E6C8}"/>
              </a:ext>
            </a:extLst>
          </p:cNvPr>
          <p:cNvSpPr>
            <a:spLocks noGrp="1"/>
          </p:cNvSpPr>
          <p:nvPr>
            <p:ph type="title"/>
          </p:nvPr>
        </p:nvSpPr>
        <p:spPr/>
        <p:txBody>
          <a:bodyPr/>
          <a:lstStyle/>
          <a:p>
            <a:r>
              <a:rPr lang="nl-NL" dirty="0"/>
              <a:t>Feit 2</a:t>
            </a:r>
          </a:p>
        </p:txBody>
      </p:sp>
      <p:sp>
        <p:nvSpPr>
          <p:cNvPr id="3" name="Tijdelijke aanduiding voor inhoud 2">
            <a:extLst>
              <a:ext uri="{FF2B5EF4-FFF2-40B4-BE49-F238E27FC236}">
                <a16:creationId xmlns:a16="http://schemas.microsoft.com/office/drawing/2014/main" id="{E85CF314-C9C9-9675-BAB1-BC74286BCECE}"/>
              </a:ext>
            </a:extLst>
          </p:cNvPr>
          <p:cNvSpPr>
            <a:spLocks noGrp="1"/>
          </p:cNvSpPr>
          <p:nvPr>
            <p:ph sz="quarter" idx="13"/>
          </p:nvPr>
        </p:nvSpPr>
        <p:spPr/>
        <p:txBody>
          <a:bodyPr/>
          <a:lstStyle/>
          <a:p>
            <a:r>
              <a:rPr lang="nl-NL" dirty="0"/>
              <a:t>De verdachte was gedurende de mishandeling onder invloed van alcohol en drugs. Hierdoor wist hij niet wat hij deed. </a:t>
            </a:r>
          </a:p>
        </p:txBody>
      </p:sp>
    </p:spTree>
    <p:extLst>
      <p:ext uri="{BB962C8B-B14F-4D97-AF65-F5344CB8AC3E}">
        <p14:creationId xmlns:p14="http://schemas.microsoft.com/office/powerpoint/2010/main" val="152134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22BB3-CF63-9359-9A2F-5DB8634DE61E}"/>
              </a:ext>
            </a:extLst>
          </p:cNvPr>
          <p:cNvSpPr>
            <a:spLocks noGrp="1"/>
          </p:cNvSpPr>
          <p:nvPr>
            <p:ph type="title"/>
          </p:nvPr>
        </p:nvSpPr>
        <p:spPr/>
        <p:txBody>
          <a:bodyPr/>
          <a:lstStyle/>
          <a:p>
            <a:r>
              <a:rPr lang="nl-NL" dirty="0"/>
              <a:t>Feit 3</a:t>
            </a:r>
          </a:p>
        </p:txBody>
      </p:sp>
      <p:sp>
        <p:nvSpPr>
          <p:cNvPr id="3" name="Tijdelijke aanduiding voor inhoud 2">
            <a:extLst>
              <a:ext uri="{FF2B5EF4-FFF2-40B4-BE49-F238E27FC236}">
                <a16:creationId xmlns:a16="http://schemas.microsoft.com/office/drawing/2014/main" id="{952F7DB2-3593-DF1D-EAE1-52269F89094E}"/>
              </a:ext>
            </a:extLst>
          </p:cNvPr>
          <p:cNvSpPr>
            <a:spLocks noGrp="1"/>
          </p:cNvSpPr>
          <p:nvPr>
            <p:ph sz="quarter" idx="13"/>
          </p:nvPr>
        </p:nvSpPr>
        <p:spPr/>
        <p:txBody>
          <a:bodyPr/>
          <a:lstStyle/>
          <a:p>
            <a:r>
              <a:rPr lang="nl-NL" dirty="0"/>
              <a:t>Slachtoffer en verdachte hebben samen een zoontje van 1 jaar oud. Het slachtoffer weigert verdachte contact met zijn kind.</a:t>
            </a:r>
          </a:p>
        </p:txBody>
      </p:sp>
    </p:spTree>
    <p:extLst>
      <p:ext uri="{BB962C8B-B14F-4D97-AF65-F5344CB8AC3E}">
        <p14:creationId xmlns:p14="http://schemas.microsoft.com/office/powerpoint/2010/main" val="265811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D21CF-A51E-DDC6-399C-396A38BFCE86}"/>
              </a:ext>
            </a:extLst>
          </p:cNvPr>
          <p:cNvSpPr>
            <a:spLocks noGrp="1"/>
          </p:cNvSpPr>
          <p:nvPr>
            <p:ph type="title"/>
          </p:nvPr>
        </p:nvSpPr>
        <p:spPr/>
        <p:txBody>
          <a:bodyPr/>
          <a:lstStyle/>
          <a:p>
            <a:r>
              <a:rPr lang="nl-NL" dirty="0"/>
              <a:t>Feit 4</a:t>
            </a:r>
          </a:p>
        </p:txBody>
      </p:sp>
      <p:sp>
        <p:nvSpPr>
          <p:cNvPr id="3" name="Tijdelijke aanduiding voor inhoud 2">
            <a:extLst>
              <a:ext uri="{FF2B5EF4-FFF2-40B4-BE49-F238E27FC236}">
                <a16:creationId xmlns:a16="http://schemas.microsoft.com/office/drawing/2014/main" id="{9FA886DE-4E01-47A1-B97E-58AFDF086B33}"/>
              </a:ext>
            </a:extLst>
          </p:cNvPr>
          <p:cNvSpPr>
            <a:spLocks noGrp="1"/>
          </p:cNvSpPr>
          <p:nvPr>
            <p:ph sz="quarter" idx="13"/>
          </p:nvPr>
        </p:nvSpPr>
        <p:spPr/>
        <p:txBody>
          <a:bodyPr/>
          <a:lstStyle/>
          <a:p>
            <a:r>
              <a:rPr lang="nl-NL" dirty="0"/>
              <a:t>Verdachte heeft last van een psychische stoornis en kan hierdoor woedeaanvallen krijgen</a:t>
            </a:r>
          </a:p>
        </p:txBody>
      </p:sp>
    </p:spTree>
    <p:extLst>
      <p:ext uri="{BB962C8B-B14F-4D97-AF65-F5344CB8AC3E}">
        <p14:creationId xmlns:p14="http://schemas.microsoft.com/office/powerpoint/2010/main" val="217178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549B2-12D5-6F37-1796-8EDD64C493D5}"/>
              </a:ext>
            </a:extLst>
          </p:cNvPr>
          <p:cNvSpPr>
            <a:spLocks noGrp="1"/>
          </p:cNvSpPr>
          <p:nvPr>
            <p:ph type="title"/>
          </p:nvPr>
        </p:nvSpPr>
        <p:spPr/>
        <p:txBody>
          <a:bodyPr/>
          <a:lstStyle/>
          <a:p>
            <a:r>
              <a:rPr lang="nl-NL" dirty="0"/>
              <a:t>Feit 5</a:t>
            </a:r>
          </a:p>
        </p:txBody>
      </p:sp>
      <p:sp>
        <p:nvSpPr>
          <p:cNvPr id="3" name="Tijdelijke aanduiding voor inhoud 2">
            <a:extLst>
              <a:ext uri="{FF2B5EF4-FFF2-40B4-BE49-F238E27FC236}">
                <a16:creationId xmlns:a16="http://schemas.microsoft.com/office/drawing/2014/main" id="{485AF396-D102-744D-8EC2-0AD7B3302353}"/>
              </a:ext>
            </a:extLst>
          </p:cNvPr>
          <p:cNvSpPr>
            <a:spLocks noGrp="1"/>
          </p:cNvSpPr>
          <p:nvPr>
            <p:ph sz="quarter" idx="13"/>
          </p:nvPr>
        </p:nvSpPr>
        <p:spPr/>
        <p:txBody>
          <a:bodyPr/>
          <a:lstStyle/>
          <a:p>
            <a:r>
              <a:rPr lang="nl-NL" dirty="0"/>
              <a:t>Verdachte is net begonnen met een baan als buschauffeur. Bij een gevangenisstraf raakt hij deze baan kwijt.</a:t>
            </a:r>
          </a:p>
        </p:txBody>
      </p:sp>
    </p:spTree>
    <p:extLst>
      <p:ext uri="{BB962C8B-B14F-4D97-AF65-F5344CB8AC3E}">
        <p14:creationId xmlns:p14="http://schemas.microsoft.com/office/powerpoint/2010/main" val="25912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C4DAD-DA4B-A0EE-7590-F13FC41B63E2}"/>
              </a:ext>
            </a:extLst>
          </p:cNvPr>
          <p:cNvSpPr>
            <a:spLocks noGrp="1"/>
          </p:cNvSpPr>
          <p:nvPr>
            <p:ph type="title"/>
          </p:nvPr>
        </p:nvSpPr>
        <p:spPr/>
        <p:txBody>
          <a:bodyPr/>
          <a:lstStyle/>
          <a:p>
            <a:r>
              <a:rPr lang="nl-NL" dirty="0"/>
              <a:t>Feit 6</a:t>
            </a:r>
          </a:p>
        </p:txBody>
      </p:sp>
      <p:sp>
        <p:nvSpPr>
          <p:cNvPr id="3" name="Tijdelijke aanduiding voor inhoud 2">
            <a:extLst>
              <a:ext uri="{FF2B5EF4-FFF2-40B4-BE49-F238E27FC236}">
                <a16:creationId xmlns:a16="http://schemas.microsoft.com/office/drawing/2014/main" id="{0CF216CF-810A-DD5A-6C55-ABF57F45DD16}"/>
              </a:ext>
            </a:extLst>
          </p:cNvPr>
          <p:cNvSpPr>
            <a:spLocks noGrp="1"/>
          </p:cNvSpPr>
          <p:nvPr>
            <p:ph sz="quarter" idx="13"/>
          </p:nvPr>
        </p:nvSpPr>
        <p:spPr/>
        <p:txBody>
          <a:bodyPr/>
          <a:lstStyle/>
          <a:p>
            <a:r>
              <a:rPr lang="nl-NL" dirty="0"/>
              <a:t>Verdachte ging door het lint na een zeer discriminerende opmerking van het slachtoffer.</a:t>
            </a:r>
          </a:p>
        </p:txBody>
      </p:sp>
    </p:spTree>
    <p:extLst>
      <p:ext uri="{BB962C8B-B14F-4D97-AF65-F5344CB8AC3E}">
        <p14:creationId xmlns:p14="http://schemas.microsoft.com/office/powerpoint/2010/main" val="246826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C1B07-3070-4984-448D-A0935541E37F}"/>
              </a:ext>
            </a:extLst>
          </p:cNvPr>
          <p:cNvSpPr>
            <a:spLocks noGrp="1"/>
          </p:cNvSpPr>
          <p:nvPr>
            <p:ph type="title"/>
          </p:nvPr>
        </p:nvSpPr>
        <p:spPr/>
        <p:txBody>
          <a:bodyPr/>
          <a:lstStyle/>
          <a:p>
            <a:r>
              <a:rPr lang="nl-NL" dirty="0"/>
              <a:t>Feit 7</a:t>
            </a:r>
          </a:p>
        </p:txBody>
      </p:sp>
      <p:sp>
        <p:nvSpPr>
          <p:cNvPr id="3" name="Tijdelijke aanduiding voor inhoud 2">
            <a:extLst>
              <a:ext uri="{FF2B5EF4-FFF2-40B4-BE49-F238E27FC236}">
                <a16:creationId xmlns:a16="http://schemas.microsoft.com/office/drawing/2014/main" id="{BC4CE0BC-3805-7AA9-B6A1-BFFA59991B5A}"/>
              </a:ext>
            </a:extLst>
          </p:cNvPr>
          <p:cNvSpPr>
            <a:spLocks noGrp="1"/>
          </p:cNvSpPr>
          <p:nvPr>
            <p:ph sz="quarter" idx="13"/>
          </p:nvPr>
        </p:nvSpPr>
        <p:spPr/>
        <p:txBody>
          <a:bodyPr/>
          <a:lstStyle/>
          <a:p>
            <a:r>
              <a:rPr lang="nl-NL" dirty="0"/>
              <a:t>Verdachte heeft een zeer laag IQ.</a:t>
            </a:r>
          </a:p>
        </p:txBody>
      </p:sp>
    </p:spTree>
    <p:extLst>
      <p:ext uri="{BB962C8B-B14F-4D97-AF65-F5344CB8AC3E}">
        <p14:creationId xmlns:p14="http://schemas.microsoft.com/office/powerpoint/2010/main" val="393262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C5C12-8DD1-C03F-0CC8-124A6BF1547E}"/>
              </a:ext>
            </a:extLst>
          </p:cNvPr>
          <p:cNvSpPr>
            <a:spLocks noGrp="1"/>
          </p:cNvSpPr>
          <p:nvPr>
            <p:ph type="title"/>
          </p:nvPr>
        </p:nvSpPr>
        <p:spPr/>
        <p:txBody>
          <a:bodyPr/>
          <a:lstStyle/>
          <a:p>
            <a:r>
              <a:rPr lang="nl-NL" dirty="0"/>
              <a:t>Feit 8</a:t>
            </a:r>
          </a:p>
        </p:txBody>
      </p:sp>
      <p:sp>
        <p:nvSpPr>
          <p:cNvPr id="3" name="Tijdelijke aanduiding voor inhoud 2">
            <a:extLst>
              <a:ext uri="{FF2B5EF4-FFF2-40B4-BE49-F238E27FC236}">
                <a16:creationId xmlns:a16="http://schemas.microsoft.com/office/drawing/2014/main" id="{29CF27F4-2267-04DB-A480-DC4914EDD19B}"/>
              </a:ext>
            </a:extLst>
          </p:cNvPr>
          <p:cNvSpPr>
            <a:spLocks noGrp="1"/>
          </p:cNvSpPr>
          <p:nvPr>
            <p:ph sz="quarter" idx="13"/>
          </p:nvPr>
        </p:nvSpPr>
        <p:spPr/>
        <p:txBody>
          <a:bodyPr/>
          <a:lstStyle/>
          <a:p>
            <a:r>
              <a:rPr lang="nl-NL" dirty="0"/>
              <a:t>Het slachtoffer </a:t>
            </a:r>
            <a:r>
              <a:rPr lang="nl-NL" dirty="0" err="1"/>
              <a:t>stalkte</a:t>
            </a:r>
            <a:r>
              <a:rPr lang="nl-NL" dirty="0"/>
              <a:t> de verdachte al een paar weken. De verdachte werd enkele keren per dag gebeld en ontving wekelijks tientallen sms’jes. </a:t>
            </a:r>
          </a:p>
        </p:txBody>
      </p:sp>
    </p:spTree>
    <p:extLst>
      <p:ext uri="{BB962C8B-B14F-4D97-AF65-F5344CB8AC3E}">
        <p14:creationId xmlns:p14="http://schemas.microsoft.com/office/powerpoint/2010/main" val="305690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0FA8D-E01C-343E-7727-57524C11D504}"/>
              </a:ext>
            </a:extLst>
          </p:cNvPr>
          <p:cNvSpPr>
            <a:spLocks noGrp="1"/>
          </p:cNvSpPr>
          <p:nvPr>
            <p:ph type="title"/>
          </p:nvPr>
        </p:nvSpPr>
        <p:spPr/>
        <p:txBody>
          <a:bodyPr/>
          <a:lstStyle/>
          <a:p>
            <a:r>
              <a:rPr lang="nl-NL" dirty="0"/>
              <a:t>Feit 9</a:t>
            </a:r>
          </a:p>
        </p:txBody>
      </p:sp>
      <p:sp>
        <p:nvSpPr>
          <p:cNvPr id="3" name="Tijdelijke aanduiding voor inhoud 2">
            <a:extLst>
              <a:ext uri="{FF2B5EF4-FFF2-40B4-BE49-F238E27FC236}">
                <a16:creationId xmlns:a16="http://schemas.microsoft.com/office/drawing/2014/main" id="{E1C8D685-7A8B-C005-8608-B0F4EA46B5E2}"/>
              </a:ext>
            </a:extLst>
          </p:cNvPr>
          <p:cNvSpPr>
            <a:spLocks noGrp="1"/>
          </p:cNvSpPr>
          <p:nvPr>
            <p:ph sz="quarter" idx="13"/>
          </p:nvPr>
        </p:nvSpPr>
        <p:spPr/>
        <p:txBody>
          <a:bodyPr/>
          <a:lstStyle/>
          <a:p>
            <a:r>
              <a:rPr lang="nl-NL" dirty="0"/>
              <a:t>Verdachte is een bekende van de politie. Dit is de vijfde keer in een jaar tijd dat hij voor mishandeling moet voorkomen.</a:t>
            </a:r>
          </a:p>
        </p:txBody>
      </p:sp>
    </p:spTree>
    <p:extLst>
      <p:ext uri="{BB962C8B-B14F-4D97-AF65-F5344CB8AC3E}">
        <p14:creationId xmlns:p14="http://schemas.microsoft.com/office/powerpoint/2010/main" val="201185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1" y="685800"/>
            <a:ext cx="6605953" cy="744415"/>
          </a:xfrm>
        </p:spPr>
        <p:txBody>
          <a:bodyPr>
            <a:normAutofit fontScale="90000"/>
          </a:bodyPr>
          <a:lstStyle/>
          <a:p>
            <a:r>
              <a:rPr lang="nl-NL" dirty="0"/>
              <a:t>Introductie</a:t>
            </a:r>
            <a:endParaRPr lang="en-US" dirty="0"/>
          </a:p>
        </p:txBody>
      </p:sp>
      <p:sp>
        <p:nvSpPr>
          <p:cNvPr id="3" name="Tijdelijke aanduiding voor inhoud 2"/>
          <p:cNvSpPr>
            <a:spLocks noGrp="1"/>
          </p:cNvSpPr>
          <p:nvPr>
            <p:ph sz="quarter" idx="13"/>
          </p:nvPr>
        </p:nvSpPr>
        <p:spPr>
          <a:xfrm>
            <a:off x="687976" y="883591"/>
            <a:ext cx="10394707" cy="3311189"/>
          </a:xfrm>
        </p:spPr>
        <p:txBody>
          <a:bodyPr>
            <a:normAutofit/>
          </a:bodyPr>
          <a:lstStyle/>
          <a:p>
            <a:r>
              <a:rPr lang="nl-NL" sz="1400" dirty="0">
                <a:latin typeface="Arial Rounded MT Bold" panose="020F0704030504030204" pitchFamily="34" charset="0"/>
              </a:rPr>
              <a:t>In de vorige les hebben we het  gehad over  </a:t>
            </a:r>
            <a:r>
              <a:rPr lang="en-US" sz="1400" dirty="0" err="1">
                <a:latin typeface="Arial Rounded MT Bold" panose="020F0704030504030204" pitchFamily="34" charset="0"/>
              </a:rPr>
              <a:t>democratie</a:t>
            </a:r>
            <a:r>
              <a:rPr lang="en-US" sz="1400" dirty="0">
                <a:latin typeface="Arial Rounded MT Bold" panose="020F0704030504030204" pitchFamily="34" charset="0"/>
              </a:rPr>
              <a:t> in </a:t>
            </a:r>
            <a:r>
              <a:rPr lang="en-US" sz="1400" dirty="0" err="1">
                <a:latin typeface="Arial Rounded MT Bold" panose="020F0704030504030204" pitchFamily="34" charset="0"/>
              </a:rPr>
              <a:t>ons</a:t>
            </a:r>
            <a:r>
              <a:rPr lang="en-US" sz="1400" dirty="0">
                <a:latin typeface="Arial Rounded MT Bold" panose="020F0704030504030204" pitchFamily="34" charset="0"/>
              </a:rPr>
              <a:t> land </a:t>
            </a:r>
            <a:r>
              <a:rPr lang="en-US" sz="1400" dirty="0" err="1">
                <a:latin typeface="Arial Rounded MT Bold" panose="020F0704030504030204" pitchFamily="34" charset="0"/>
              </a:rPr>
              <a:t>en</a:t>
            </a:r>
            <a:r>
              <a:rPr lang="en-US" sz="1400" dirty="0">
                <a:latin typeface="Arial Rounded MT Bold" panose="020F0704030504030204" pitchFamily="34" charset="0"/>
              </a:rPr>
              <a:t> hoe regels tot stand </a:t>
            </a:r>
            <a:r>
              <a:rPr lang="en-US" sz="1400" dirty="0" err="1">
                <a:latin typeface="Arial Rounded MT Bold" panose="020F0704030504030204" pitchFamily="34" charset="0"/>
              </a:rPr>
              <a:t>komen</a:t>
            </a:r>
            <a:r>
              <a:rPr lang="en-US" sz="1400" dirty="0">
                <a:latin typeface="Arial Rounded MT Bold" panose="020F0704030504030204" pitchFamily="34" charset="0"/>
              </a:rPr>
              <a:t>.</a:t>
            </a:r>
          </a:p>
          <a:p>
            <a:r>
              <a:rPr lang="en-US" sz="1400" dirty="0" err="1">
                <a:latin typeface="Arial Rounded MT Bold" panose="020F0704030504030204" pitchFamily="34" charset="0"/>
              </a:rPr>
              <a:t>Deze</a:t>
            </a:r>
            <a:r>
              <a:rPr lang="en-US" sz="1400" dirty="0">
                <a:latin typeface="Arial Rounded MT Bold" panose="020F0704030504030204" pitchFamily="34" charset="0"/>
              </a:rPr>
              <a:t> les </a:t>
            </a:r>
            <a:r>
              <a:rPr lang="en-US" sz="1400" dirty="0" err="1">
                <a:latin typeface="Arial Rounded MT Bold" panose="020F0704030504030204" pitchFamily="34" charset="0"/>
              </a:rPr>
              <a:t>gaan</a:t>
            </a:r>
            <a:r>
              <a:rPr lang="en-US" sz="1400" dirty="0">
                <a:latin typeface="Arial Rounded MT Bold" panose="020F0704030504030204" pitchFamily="34" charset="0"/>
              </a:rPr>
              <a:t> we </a:t>
            </a:r>
            <a:r>
              <a:rPr lang="en-US" sz="1400" dirty="0" err="1">
                <a:latin typeface="Arial Rounded MT Bold" panose="020F0704030504030204" pitchFamily="34" charset="0"/>
              </a:rPr>
              <a:t>kijken</a:t>
            </a:r>
            <a:r>
              <a:rPr lang="en-US" sz="1400" dirty="0">
                <a:latin typeface="Arial Rounded MT Bold" panose="020F0704030504030204" pitchFamily="34" charset="0"/>
              </a:rPr>
              <a:t> </a:t>
            </a:r>
            <a:r>
              <a:rPr lang="en-US" sz="1400" dirty="0" err="1">
                <a:latin typeface="Arial Rounded MT Bold" panose="020F0704030504030204" pitchFamily="34" charset="0"/>
              </a:rPr>
              <a:t>naar</a:t>
            </a:r>
            <a:r>
              <a:rPr lang="en-US" sz="1400" dirty="0">
                <a:latin typeface="Arial Rounded MT Bold" panose="020F0704030504030204" pitchFamily="34" charset="0"/>
              </a:rPr>
              <a:t> hoe er </a:t>
            </a:r>
            <a:r>
              <a:rPr lang="en-US" sz="1400" dirty="0" err="1">
                <a:latin typeface="Arial Rounded MT Bold" panose="020F0704030504030204" pitchFamily="34" charset="0"/>
              </a:rPr>
              <a:t>nou</a:t>
            </a:r>
            <a:r>
              <a:rPr lang="en-US" sz="1400" dirty="0">
                <a:latin typeface="Arial Rounded MT Bold" panose="020F0704030504030204" pitchFamily="34" charset="0"/>
              </a:rPr>
              <a:t> </a:t>
            </a:r>
            <a:r>
              <a:rPr lang="en-US" sz="1400" dirty="0" err="1">
                <a:latin typeface="Arial Rounded MT Bold" panose="020F0704030504030204" pitchFamily="34" charset="0"/>
              </a:rPr>
              <a:t>voor</a:t>
            </a:r>
            <a:r>
              <a:rPr lang="en-US" sz="1400" dirty="0">
                <a:latin typeface="Arial Rounded MT Bold" panose="020F0704030504030204" pitchFamily="34" charset="0"/>
              </a:rPr>
              <a:t> </a:t>
            </a:r>
            <a:r>
              <a:rPr lang="en-US" sz="1400" dirty="0" err="1">
                <a:latin typeface="Arial Rounded MT Bold" panose="020F0704030504030204" pitchFamily="34" charset="0"/>
              </a:rPr>
              <a:t>gezorgd</a:t>
            </a:r>
            <a:r>
              <a:rPr lang="en-US" sz="1400" dirty="0">
                <a:latin typeface="Arial Rounded MT Bold" panose="020F0704030504030204" pitchFamily="34" charset="0"/>
              </a:rPr>
              <a:t> </a:t>
            </a:r>
            <a:r>
              <a:rPr lang="en-US" sz="1400" dirty="0" err="1">
                <a:latin typeface="Arial Rounded MT Bold" panose="020F0704030504030204" pitchFamily="34" charset="0"/>
              </a:rPr>
              <a:t>wordt</a:t>
            </a:r>
            <a:r>
              <a:rPr lang="en-US" sz="1400" dirty="0">
                <a:latin typeface="Arial Rounded MT Bold" panose="020F0704030504030204" pitchFamily="34" charset="0"/>
              </a:rPr>
              <a:t> </a:t>
            </a:r>
            <a:r>
              <a:rPr lang="en-US" sz="1400" dirty="0" err="1">
                <a:latin typeface="Arial Rounded MT Bold" panose="020F0704030504030204" pitchFamily="34" charset="0"/>
              </a:rPr>
              <a:t>dat</a:t>
            </a:r>
            <a:r>
              <a:rPr lang="en-US" sz="1400" dirty="0">
                <a:latin typeface="Arial Rounded MT Bold" panose="020F0704030504030204" pitchFamily="34" charset="0"/>
              </a:rPr>
              <a:t> </a:t>
            </a:r>
            <a:r>
              <a:rPr lang="en-US" sz="1400" dirty="0" err="1">
                <a:latin typeface="Arial Rounded MT Bold" panose="020F0704030504030204" pitchFamily="34" charset="0"/>
              </a:rPr>
              <a:t>iedereen</a:t>
            </a:r>
            <a:r>
              <a:rPr lang="en-US" sz="1400" dirty="0">
                <a:latin typeface="Arial Rounded MT Bold" panose="020F0704030504030204" pitchFamily="34" charset="0"/>
              </a:rPr>
              <a:t> in </a:t>
            </a:r>
            <a:r>
              <a:rPr lang="en-US" sz="1400" dirty="0" err="1">
                <a:latin typeface="Arial Rounded MT Bold" panose="020F0704030504030204" pitchFamily="34" charset="0"/>
              </a:rPr>
              <a:t>ons</a:t>
            </a:r>
            <a:r>
              <a:rPr lang="en-US" sz="1400" dirty="0">
                <a:latin typeface="Arial Rounded MT Bold" panose="020F0704030504030204" pitchFamily="34" charset="0"/>
              </a:rPr>
              <a:t> land </a:t>
            </a:r>
            <a:r>
              <a:rPr lang="en-US" sz="1400" dirty="0" err="1">
                <a:latin typeface="Arial Rounded MT Bold" panose="020F0704030504030204" pitchFamily="34" charset="0"/>
              </a:rPr>
              <a:t>deze</a:t>
            </a:r>
            <a:r>
              <a:rPr lang="en-US" sz="1400" dirty="0">
                <a:latin typeface="Arial Rounded MT Bold" panose="020F0704030504030204" pitchFamily="34" charset="0"/>
              </a:rPr>
              <a:t> regels </a:t>
            </a:r>
            <a:r>
              <a:rPr lang="en-US" sz="1400" dirty="0" err="1">
                <a:latin typeface="Arial Rounded MT Bold" panose="020F0704030504030204" pitchFamily="34" charset="0"/>
              </a:rPr>
              <a:t>ook</a:t>
            </a:r>
            <a:r>
              <a:rPr lang="en-US" sz="1400" dirty="0">
                <a:latin typeface="Arial Rounded MT Bold" panose="020F0704030504030204" pitchFamily="34" charset="0"/>
              </a:rPr>
              <a:t> zo </a:t>
            </a:r>
            <a:r>
              <a:rPr lang="en-US" sz="1400" dirty="0" err="1">
                <a:latin typeface="Arial Rounded MT Bold" panose="020F0704030504030204" pitchFamily="34" charset="0"/>
              </a:rPr>
              <a:t>veel</a:t>
            </a:r>
            <a:r>
              <a:rPr lang="en-US" sz="1400" dirty="0">
                <a:latin typeface="Arial Rounded MT Bold" panose="020F0704030504030204" pitchFamily="34" charset="0"/>
              </a:rPr>
              <a:t> </a:t>
            </a:r>
            <a:r>
              <a:rPr lang="en-US" sz="1400" dirty="0" err="1">
                <a:latin typeface="Arial Rounded MT Bold" panose="020F0704030504030204" pitchFamily="34" charset="0"/>
              </a:rPr>
              <a:t>mogelijk</a:t>
            </a:r>
            <a:r>
              <a:rPr lang="en-US" sz="1400" dirty="0">
                <a:latin typeface="Arial Rounded MT Bold" panose="020F0704030504030204" pitchFamily="34" charset="0"/>
              </a:rPr>
              <a:t> </a:t>
            </a:r>
            <a:r>
              <a:rPr lang="en-US" sz="1400" dirty="0" err="1">
                <a:latin typeface="Arial Rounded MT Bold" panose="020F0704030504030204" pitchFamily="34" charset="0"/>
              </a:rPr>
              <a:t>opvolgd</a:t>
            </a:r>
            <a:r>
              <a:rPr lang="en-US" sz="1400" dirty="0">
                <a:latin typeface="Arial Rounded MT Bold" panose="020F0704030504030204" pitchFamily="34" charset="0"/>
              </a:rPr>
              <a:t>. </a:t>
            </a:r>
            <a:br>
              <a:rPr lang="en-US" sz="1400" dirty="0">
                <a:latin typeface="Arial Rounded MT Bold" panose="020F0704030504030204" pitchFamily="34" charset="0"/>
              </a:rPr>
            </a:br>
            <a:endParaRPr lang="en-US" sz="1400" dirty="0">
              <a:latin typeface="Arial Rounded MT Bold" panose="020F0704030504030204" pitchFamily="34" charset="0"/>
            </a:endParaRPr>
          </a:p>
        </p:txBody>
      </p:sp>
      <p:graphicFrame>
        <p:nvGraphicFramePr>
          <p:cNvPr id="4" name="Tabel 4">
            <a:extLst>
              <a:ext uri="{FF2B5EF4-FFF2-40B4-BE49-F238E27FC236}">
                <a16:creationId xmlns:a16="http://schemas.microsoft.com/office/drawing/2014/main" id="{D2DF1D13-8AE3-FCE7-CC44-7B571DB5036A}"/>
              </a:ext>
            </a:extLst>
          </p:cNvPr>
          <p:cNvGraphicFramePr>
            <a:graphicFrameLocks noGrp="1"/>
          </p:cNvGraphicFramePr>
          <p:nvPr>
            <p:extLst>
              <p:ext uri="{D42A27DB-BD31-4B8C-83A1-F6EECF244321}">
                <p14:modId xmlns:p14="http://schemas.microsoft.com/office/powerpoint/2010/main" val="577543193"/>
              </p:ext>
            </p:extLst>
          </p:nvPr>
        </p:nvGraphicFramePr>
        <p:xfrm>
          <a:off x="685801" y="3309570"/>
          <a:ext cx="9723094" cy="1770419"/>
        </p:xfrm>
        <a:graphic>
          <a:graphicData uri="http://schemas.openxmlformats.org/drawingml/2006/table">
            <a:tbl>
              <a:tblPr firstRow="1" bandRow="1">
                <a:tableStyleId>{5C22544A-7EE6-4342-B048-85BDC9FD1C3A}</a:tableStyleId>
              </a:tblPr>
              <a:tblGrid>
                <a:gridCol w="1774425">
                  <a:extLst>
                    <a:ext uri="{9D8B030D-6E8A-4147-A177-3AD203B41FA5}">
                      <a16:colId xmlns:a16="http://schemas.microsoft.com/office/drawing/2014/main" val="138224552"/>
                    </a:ext>
                  </a:extLst>
                </a:gridCol>
                <a:gridCol w="1737534">
                  <a:extLst>
                    <a:ext uri="{9D8B030D-6E8A-4147-A177-3AD203B41FA5}">
                      <a16:colId xmlns:a16="http://schemas.microsoft.com/office/drawing/2014/main" val="2869392303"/>
                    </a:ext>
                  </a:extLst>
                </a:gridCol>
                <a:gridCol w="1706132">
                  <a:extLst>
                    <a:ext uri="{9D8B030D-6E8A-4147-A177-3AD203B41FA5}">
                      <a16:colId xmlns:a16="http://schemas.microsoft.com/office/drawing/2014/main" val="1646763210"/>
                    </a:ext>
                  </a:extLst>
                </a:gridCol>
                <a:gridCol w="1611929">
                  <a:extLst>
                    <a:ext uri="{9D8B030D-6E8A-4147-A177-3AD203B41FA5}">
                      <a16:colId xmlns:a16="http://schemas.microsoft.com/office/drawing/2014/main" val="958775925"/>
                    </a:ext>
                  </a:extLst>
                </a:gridCol>
                <a:gridCol w="1967609">
                  <a:extLst>
                    <a:ext uri="{9D8B030D-6E8A-4147-A177-3AD203B41FA5}">
                      <a16:colId xmlns:a16="http://schemas.microsoft.com/office/drawing/2014/main" val="3024456322"/>
                    </a:ext>
                  </a:extLst>
                </a:gridCol>
                <a:gridCol w="925465">
                  <a:extLst>
                    <a:ext uri="{9D8B030D-6E8A-4147-A177-3AD203B41FA5}">
                      <a16:colId xmlns:a16="http://schemas.microsoft.com/office/drawing/2014/main" val="930141087"/>
                    </a:ext>
                  </a:extLst>
                </a:gridCol>
              </a:tblGrid>
              <a:tr h="660156">
                <a:tc>
                  <a:txBody>
                    <a:bodyPr/>
                    <a:lstStyle/>
                    <a:p>
                      <a:pPr algn="ctr"/>
                      <a:r>
                        <a:rPr lang="nl-NL" sz="1900" dirty="0"/>
                        <a:t>BS </a:t>
                      </a:r>
                    </a:p>
                  </a:txBody>
                  <a:tcPr marL="96777" marR="96777" marT="48389" marB="48389"/>
                </a:tc>
                <a:tc>
                  <a:txBody>
                    <a:bodyPr/>
                    <a:lstStyle/>
                    <a:p>
                      <a:pPr algn="ctr"/>
                      <a:r>
                        <a:rPr lang="nl-NL" sz="1900" dirty="0"/>
                        <a:t>BS </a:t>
                      </a:r>
                    </a:p>
                  </a:txBody>
                  <a:tcPr marL="96777" marR="96777" marT="48389" marB="48389"/>
                </a:tc>
                <a:tc>
                  <a:txBody>
                    <a:bodyPr/>
                    <a:lstStyle/>
                    <a:p>
                      <a:pPr algn="ctr"/>
                      <a:r>
                        <a:rPr lang="nl-NL" sz="1900" dirty="0"/>
                        <a:t>BS </a:t>
                      </a:r>
                    </a:p>
                  </a:txBody>
                  <a:tcPr marL="96777" marR="96777" marT="48389" marB="48389"/>
                </a:tc>
                <a:tc>
                  <a:txBody>
                    <a:bodyPr/>
                    <a:lstStyle/>
                    <a:p>
                      <a:pPr algn="ctr"/>
                      <a:r>
                        <a:rPr lang="nl-NL" sz="1900" dirty="0"/>
                        <a:t>BS </a:t>
                      </a:r>
                    </a:p>
                  </a:txBody>
                  <a:tcPr marL="96777" marR="96777" marT="48389" marB="48389"/>
                </a:tc>
                <a:tc>
                  <a:txBody>
                    <a:bodyPr/>
                    <a:lstStyle/>
                    <a:p>
                      <a:pPr algn="ctr"/>
                      <a:r>
                        <a:rPr lang="nl-NL" sz="1900" dirty="0"/>
                        <a:t>BS </a:t>
                      </a:r>
                    </a:p>
                  </a:txBody>
                  <a:tcPr marL="96777" marR="96777" marT="48389" marB="48389"/>
                </a:tc>
                <a:tc>
                  <a:txBody>
                    <a:bodyPr/>
                    <a:lstStyle/>
                    <a:p>
                      <a:pPr algn="ctr"/>
                      <a:r>
                        <a:rPr lang="nl-NL" sz="1900"/>
                        <a:t>BS 18</a:t>
                      </a:r>
                    </a:p>
                  </a:txBody>
                  <a:tcPr marL="96777" marR="96777" marT="48389" marB="48389"/>
                </a:tc>
                <a:extLst>
                  <a:ext uri="{0D108BD9-81ED-4DB2-BD59-A6C34878D82A}">
                    <a16:rowId xmlns:a16="http://schemas.microsoft.com/office/drawing/2014/main" val="2225258103"/>
                  </a:ext>
                </a:extLst>
              </a:tr>
              <a:tr h="1110263">
                <a:tc>
                  <a:txBody>
                    <a:bodyPr/>
                    <a:lstStyle/>
                    <a:p>
                      <a:pPr algn="ctr"/>
                      <a:r>
                        <a:rPr lang="nl-NL" sz="1900" dirty="0"/>
                        <a:t>De arbeidsmarkt</a:t>
                      </a:r>
                    </a:p>
                  </a:txBody>
                  <a:tcPr marL="96777" marR="96777" marT="48389" marB="48389"/>
                </a:tc>
                <a:tc>
                  <a:txBody>
                    <a:bodyPr/>
                    <a:lstStyle/>
                    <a:p>
                      <a:pPr algn="ctr"/>
                      <a:r>
                        <a:rPr lang="nl-NL" sz="1900" dirty="0"/>
                        <a:t>Geld &amp; Schulden</a:t>
                      </a:r>
                    </a:p>
                  </a:txBody>
                  <a:tcPr marL="96777" marR="96777" marT="48389" marB="48389"/>
                </a:tc>
                <a:tc>
                  <a:txBody>
                    <a:bodyPr/>
                    <a:lstStyle/>
                    <a:p>
                      <a:pPr algn="ctr"/>
                      <a:r>
                        <a:rPr lang="nl-NL" sz="1900" dirty="0"/>
                        <a:t>Duurzaamheid</a:t>
                      </a:r>
                    </a:p>
                  </a:txBody>
                  <a:tcPr marL="96777" marR="96777" marT="48389" marB="48389"/>
                </a:tc>
                <a:tc>
                  <a:txBody>
                    <a:bodyPr/>
                    <a:lstStyle/>
                    <a:p>
                      <a:pPr algn="ctr"/>
                      <a:r>
                        <a:rPr lang="nl-NL" sz="1900" dirty="0"/>
                        <a:t>Politiek</a:t>
                      </a:r>
                    </a:p>
                  </a:txBody>
                  <a:tcPr marL="96777" marR="96777" marT="48389" marB="48389"/>
                </a:tc>
                <a:tc>
                  <a:txBody>
                    <a:bodyPr/>
                    <a:lstStyle/>
                    <a:p>
                      <a:pPr algn="ctr"/>
                      <a:r>
                        <a:rPr lang="nl-NL" sz="1900" dirty="0"/>
                        <a:t>De rechtsstaat</a:t>
                      </a:r>
                    </a:p>
                  </a:txBody>
                  <a:tcPr marL="96777" marR="96777" marT="48389" marB="48389"/>
                </a:tc>
                <a:tc>
                  <a:txBody>
                    <a:bodyPr/>
                    <a:lstStyle/>
                    <a:p>
                      <a:pPr algn="ctr"/>
                      <a:r>
                        <a:rPr lang="nl-NL" sz="1900" dirty="0"/>
                        <a:t>Actie les</a:t>
                      </a:r>
                    </a:p>
                  </a:txBody>
                  <a:tcPr marL="96777" marR="96777" marT="48389" marB="48389"/>
                </a:tc>
                <a:extLst>
                  <a:ext uri="{0D108BD9-81ED-4DB2-BD59-A6C34878D82A}">
                    <a16:rowId xmlns:a16="http://schemas.microsoft.com/office/drawing/2014/main" val="249006353"/>
                  </a:ext>
                </a:extLst>
              </a:tr>
            </a:tbl>
          </a:graphicData>
        </a:graphic>
      </p:graphicFrame>
    </p:spTree>
    <p:extLst>
      <p:ext uri="{BB962C8B-B14F-4D97-AF65-F5344CB8AC3E}">
        <p14:creationId xmlns:p14="http://schemas.microsoft.com/office/powerpoint/2010/main" val="216613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0395" y="422533"/>
            <a:ext cx="8360228" cy="1200000"/>
          </a:xfrm>
        </p:spPr>
        <p:txBody>
          <a:bodyPr/>
          <a:lstStyle/>
          <a:p>
            <a:r>
              <a:rPr lang="nl-NL" dirty="0">
                <a:solidFill>
                  <a:srgbClr val="C00000"/>
                </a:solidFill>
              </a:rPr>
              <a:t>Rechtsstaat</a:t>
            </a:r>
            <a:endParaRPr lang="en-US" dirty="0">
              <a:solidFill>
                <a:srgbClr val="C00000"/>
              </a:solidFill>
            </a:endParaRPr>
          </a:p>
        </p:txBody>
      </p:sp>
      <p:sp>
        <p:nvSpPr>
          <p:cNvPr id="3" name="Tijdelijke aanduiding voor inhoud 2"/>
          <p:cNvSpPr>
            <a:spLocks noGrp="1"/>
          </p:cNvSpPr>
          <p:nvPr>
            <p:ph idx="1"/>
          </p:nvPr>
        </p:nvSpPr>
        <p:spPr>
          <a:xfrm>
            <a:off x="700395" y="1464384"/>
            <a:ext cx="10222548" cy="4609447"/>
          </a:xfrm>
        </p:spPr>
        <p:txBody>
          <a:bodyPr/>
          <a:lstStyle/>
          <a:p>
            <a:endParaRPr lang="nl-NL" dirty="0"/>
          </a:p>
          <a:p>
            <a:endParaRPr lang="nl-NL" dirty="0"/>
          </a:p>
          <a:p>
            <a:pPr marL="0" indent="0">
              <a:buNone/>
            </a:pPr>
            <a:endParaRPr lang="en-US" dirty="0"/>
          </a:p>
          <a:p>
            <a:endParaRPr lang="en-US" dirty="0"/>
          </a:p>
        </p:txBody>
      </p:sp>
      <p:sp>
        <p:nvSpPr>
          <p:cNvPr id="7" name="Tekstvak 6"/>
          <p:cNvSpPr txBox="1"/>
          <p:nvPr/>
        </p:nvSpPr>
        <p:spPr>
          <a:xfrm>
            <a:off x="700395" y="1622532"/>
            <a:ext cx="3917787" cy="3493264"/>
          </a:xfrm>
          <a:prstGeom prst="rect">
            <a:avLst/>
          </a:prstGeom>
          <a:noFill/>
        </p:spPr>
        <p:txBody>
          <a:bodyPr wrap="square" rtlCol="0">
            <a:spAutoFit/>
          </a:bodyPr>
          <a:lstStyle/>
          <a:p>
            <a:r>
              <a:rPr lang="nl-NL" sz="1300" dirty="0">
                <a:latin typeface="Arial Rounded MT Bold" panose="020F0704030504030204" pitchFamily="34" charset="0"/>
              </a:rPr>
              <a:t>Nederland is naast een democratie ook een </a:t>
            </a:r>
            <a:r>
              <a:rPr lang="nl-NL" sz="1300" b="1" dirty="0">
                <a:latin typeface="Arial Rounded MT Bold" panose="020F0704030504030204" pitchFamily="34" charset="0"/>
              </a:rPr>
              <a:t>rechtsstaat.</a:t>
            </a:r>
          </a:p>
          <a:p>
            <a:br>
              <a:rPr lang="nl-NL" sz="1300" dirty="0">
                <a:latin typeface="Arial Rounded MT Bold" panose="020F0704030504030204" pitchFamily="34" charset="0"/>
              </a:rPr>
            </a:br>
            <a:r>
              <a:rPr lang="nl-NL" sz="1300" dirty="0">
                <a:latin typeface="Arial Rounded MT Bold" panose="020F0704030504030204" pitchFamily="34" charset="0"/>
              </a:rPr>
              <a:t>Hoe zat het ook alweer, weet jij nog wat dit inhoudt?</a:t>
            </a:r>
          </a:p>
          <a:p>
            <a:endParaRPr lang="nl-NL" sz="1300" dirty="0">
              <a:latin typeface="Arial Rounded MT Bold" panose="020F0704030504030204" pitchFamily="34" charset="0"/>
            </a:endParaRPr>
          </a:p>
          <a:p>
            <a:r>
              <a:rPr lang="nl-NL" sz="1300" dirty="0">
                <a:latin typeface="Arial Rounded MT Bold" panose="020F0704030504030204" pitchFamily="34" charset="0"/>
              </a:rPr>
              <a:t>Een belangrijk onderdeel van onze rechtstaat is dat al onze vrijheden en rechten zijn vastgelegd in de grondwet. </a:t>
            </a:r>
            <a:br>
              <a:rPr lang="nl-NL" sz="1300" dirty="0">
                <a:latin typeface="Arial Rounded MT Bold" panose="020F0704030504030204" pitchFamily="34" charset="0"/>
              </a:rPr>
            </a:br>
            <a:endParaRPr lang="nl-NL" sz="1300" dirty="0">
              <a:latin typeface="Arial Rounded MT Bold" panose="020F0704030504030204" pitchFamily="34" charset="0"/>
            </a:endParaRPr>
          </a:p>
          <a:p>
            <a:r>
              <a:rPr lang="nl-NL" sz="1300" dirty="0">
                <a:latin typeface="Arial Rounded MT Bold" panose="020F0704030504030204" pitchFamily="34" charset="0"/>
              </a:rPr>
              <a:t>Echter zijn onze rechten niet onbeperkt. Het recht op vrijheid van meningsuiting betekent bijvoorbeeld niet dat je mag oproepen tot geweld.</a:t>
            </a:r>
          </a:p>
          <a:p>
            <a:endParaRPr lang="nl-NL" sz="1300" dirty="0">
              <a:latin typeface="Arial Rounded MT Bold" panose="020F0704030504030204" pitchFamily="34" charset="0"/>
            </a:endParaRPr>
          </a:p>
          <a:p>
            <a:r>
              <a:rPr lang="nl-NL" sz="1300" dirty="0">
                <a:latin typeface="Arial Rounded MT Bold" panose="020F0704030504030204" pitchFamily="34" charset="0"/>
              </a:rPr>
              <a:t>Bekijk het introductie filmpje hiernaast over onze rechtstaat. </a:t>
            </a:r>
            <a:endParaRPr lang="en-US" sz="1300" dirty="0">
              <a:latin typeface="Arial Rounded MT Bold" panose="020F0704030504030204" pitchFamily="34" charset="0"/>
            </a:endParaRPr>
          </a:p>
        </p:txBody>
      </p:sp>
      <p:pic>
        <p:nvPicPr>
          <p:cNvPr id="4" name="Onlinemedia 3" title="ProDemos schuift aan: de rechtsstaat">
            <a:hlinkClick r:id="" action="ppaction://media"/>
            <a:extLst>
              <a:ext uri="{FF2B5EF4-FFF2-40B4-BE49-F238E27FC236}">
                <a16:creationId xmlns:a16="http://schemas.microsoft.com/office/drawing/2014/main" id="{1209C204-1D78-CABE-826F-4D77D6FD73C1}"/>
              </a:ext>
            </a:extLst>
          </p:cNvPr>
          <p:cNvPicPr>
            <a:picLocks noRot="1" noChangeAspect="1"/>
          </p:cNvPicPr>
          <p:nvPr>
            <a:videoFile r:link="rId1"/>
          </p:nvPr>
        </p:nvPicPr>
        <p:blipFill>
          <a:blip r:embed="rId4"/>
          <a:stretch>
            <a:fillRect/>
          </a:stretch>
        </p:blipFill>
        <p:spPr>
          <a:xfrm>
            <a:off x="5397463" y="1217287"/>
            <a:ext cx="5525480" cy="3121896"/>
          </a:xfrm>
          <a:prstGeom prst="rect">
            <a:avLst/>
          </a:prstGeom>
        </p:spPr>
      </p:pic>
    </p:spTree>
    <p:extLst>
      <p:ext uri="{BB962C8B-B14F-4D97-AF65-F5344CB8AC3E}">
        <p14:creationId xmlns:p14="http://schemas.microsoft.com/office/powerpoint/2010/main" val="29011967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4B2A"/>
        </a:solidFill>
        <a:effectLst/>
      </p:bgPr>
    </p:bg>
    <p:spTree>
      <p:nvGrpSpPr>
        <p:cNvPr id="1" name=""/>
        <p:cNvGrpSpPr/>
        <p:nvPr/>
      </p:nvGrpSpPr>
      <p:grpSpPr>
        <a:xfrm>
          <a:off x="0" y="0"/>
          <a:ext cx="0" cy="0"/>
          <a:chOff x="0" y="0"/>
          <a:chExt cx="0" cy="0"/>
        </a:xfrm>
      </p:grpSpPr>
      <p:pic>
        <p:nvPicPr>
          <p:cNvPr id="1067" name="Picture 1066">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69" name="Group 1068">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070" name="Rectangle 1069">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71"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72" name="Rectangle 1071">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1074" name="Rectangle 1073">
            <a:extLst>
              <a:ext uri="{FF2B5EF4-FFF2-40B4-BE49-F238E27FC236}">
                <a16:creationId xmlns:a16="http://schemas.microsoft.com/office/drawing/2014/main" id="{00A59D1D-0134-46DF-99F7-50360D61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D1A969E-D77A-F095-D50A-5D7EF5ED0A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 t="5784" r="271" b="530"/>
          <a:stretch/>
        </p:blipFill>
        <p:spPr bwMode="auto">
          <a:xfrm>
            <a:off x="1098563" y="27745"/>
            <a:ext cx="10275069" cy="680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554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Freeform: Shape 21">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4"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6C29A96-FFFF-02CC-4D8D-F39F86B4F9F2}"/>
              </a:ext>
            </a:extLst>
          </p:cNvPr>
          <p:cNvSpPr>
            <a:spLocks noGrp="1"/>
          </p:cNvSpPr>
          <p:nvPr>
            <p:ph type="title"/>
          </p:nvPr>
        </p:nvSpPr>
        <p:spPr>
          <a:xfrm>
            <a:off x="1142987" y="478632"/>
            <a:ext cx="9366086" cy="621712"/>
          </a:xfrm>
        </p:spPr>
        <p:txBody>
          <a:bodyPr vert="horz" lIns="91440" tIns="45720" rIns="91440" bIns="45720" rtlCol="0" anchor="b">
            <a:normAutofit/>
          </a:bodyPr>
          <a:lstStyle/>
          <a:p>
            <a:pPr algn="ctr"/>
            <a:r>
              <a:rPr lang="en-US" sz="2000" dirty="0" err="1">
                <a:solidFill>
                  <a:schemeClr val="accent1"/>
                </a:solidFill>
              </a:rPr>
              <a:t>Antwoorden</a:t>
            </a:r>
            <a:r>
              <a:rPr lang="en-US" sz="2000" dirty="0">
                <a:solidFill>
                  <a:schemeClr val="accent1"/>
                </a:solidFill>
              </a:rPr>
              <a:t> </a:t>
            </a:r>
            <a:r>
              <a:rPr lang="en-US" sz="2000" dirty="0" err="1">
                <a:solidFill>
                  <a:schemeClr val="accent1"/>
                </a:solidFill>
              </a:rPr>
              <a:t>zoekplaat</a:t>
            </a:r>
            <a:endParaRPr lang="en-US" sz="2000" dirty="0">
              <a:solidFill>
                <a:schemeClr val="accent1"/>
              </a:solidFill>
            </a:endParaRPr>
          </a:p>
        </p:txBody>
      </p:sp>
      <p:sp>
        <p:nvSpPr>
          <p:cNvPr id="4" name="Tekstvak 3">
            <a:extLst>
              <a:ext uri="{FF2B5EF4-FFF2-40B4-BE49-F238E27FC236}">
                <a16:creationId xmlns:a16="http://schemas.microsoft.com/office/drawing/2014/main" id="{57FDF61D-79C5-D1DB-32E0-D040E22D9773}"/>
              </a:ext>
            </a:extLst>
          </p:cNvPr>
          <p:cNvSpPr txBox="1"/>
          <p:nvPr/>
        </p:nvSpPr>
        <p:spPr>
          <a:xfrm>
            <a:off x="843960" y="1325779"/>
            <a:ext cx="5252040" cy="4339650"/>
          </a:xfrm>
          <a:prstGeom prst="rect">
            <a:avLst/>
          </a:prstGeom>
          <a:noFill/>
        </p:spPr>
        <p:txBody>
          <a:bodyPr wrap="square" rtlCol="0">
            <a:spAutoFit/>
          </a:bodyPr>
          <a:lstStyle/>
          <a:p>
            <a:pPr marL="228600" indent="-228600">
              <a:buAutoNum type="arabicPeriod"/>
            </a:pPr>
            <a:r>
              <a:rPr lang="nl-NL" sz="1200" dirty="0">
                <a:latin typeface="Abadi Extra Light" panose="020B0604020202020204" pitchFamily="34" charset="0"/>
              </a:rPr>
              <a:t>Artikel 1: Gelijkheidsbeginsel Je mag niet discrimineren. Er staat een agent bij twee jongeren die met graffiti hebben gespoten op de muur. Ze zien er verschillend uit. Als ze hetzelfde gedaan hebben, dan hoort de agent ze op gelijke wijze te behandelen.</a:t>
            </a:r>
          </a:p>
          <a:p>
            <a:pPr marL="228600" indent="-228600">
              <a:buAutoNum type="arabicPeriod"/>
            </a:pPr>
            <a:r>
              <a:rPr lang="nl-NL" sz="1200" dirty="0">
                <a:latin typeface="Abadi Extra Light" panose="020B0604020202020204" pitchFamily="34" charset="0"/>
              </a:rPr>
              <a:t>Artikel 4: Kiesrecht Iedere Nederlander vanaf 18 jaar mag stemmen. Voor het stemhokje staan drie heel verschillende mensen in de rij. </a:t>
            </a:r>
          </a:p>
          <a:p>
            <a:pPr marL="228600" indent="-228600">
              <a:buAutoNum type="arabicPeriod"/>
            </a:pPr>
            <a:r>
              <a:rPr lang="nl-NL" sz="1200" dirty="0">
                <a:latin typeface="Abadi Extra Light" panose="020B0604020202020204" pitchFamily="34" charset="0"/>
              </a:rPr>
              <a:t>Artikel 5: Petitierecht Recht om handtekeningen te verzamelen en een protest in te dienen. Midden onder is een man een pak handtekeningen aan het verzamelen.</a:t>
            </a:r>
          </a:p>
          <a:p>
            <a:pPr marL="228600" indent="-228600">
              <a:buAutoNum type="arabicPeriod"/>
            </a:pPr>
            <a:r>
              <a:rPr lang="nl-NL" sz="1200" dirty="0">
                <a:latin typeface="Abadi Extra Light" panose="020B0604020202020204" pitchFamily="34" charset="0"/>
              </a:rPr>
              <a:t>Artikel 6: Vrijheid van godsdienst en levensovertuiging Je mag zelf weten waarin je gelooft. Op de tekening zijn verschillende uiterlijke kenmerken van een geloofsovertuiging te zien: een non met kruisje, een man met keppeltje en een vrouw met hoofddoekje.</a:t>
            </a:r>
          </a:p>
          <a:p>
            <a:pPr marL="228600" indent="-228600">
              <a:buAutoNum type="arabicPeriod"/>
            </a:pPr>
            <a:r>
              <a:rPr lang="nl-NL" sz="1200" dirty="0">
                <a:latin typeface="Abadi Extra Light" panose="020B0604020202020204" pitchFamily="34" charset="0"/>
              </a:rPr>
              <a:t>Artikel 7: Vrijheid van meningsuiting, waaronder vrijheid van drukpers Je mag je eigen mening hebben en de overheid controleert niet wat er in de krant geschreven wordt. Voor de muur met graffiti loopt een krantenbezorger.</a:t>
            </a:r>
          </a:p>
          <a:p>
            <a:pPr marL="228600" indent="-228600">
              <a:buAutoNum type="arabicPeriod"/>
            </a:pPr>
            <a:r>
              <a:rPr lang="nl-NL" sz="1200" dirty="0">
                <a:latin typeface="Abadi Extra Light" panose="020B0604020202020204" pitchFamily="34" charset="0"/>
              </a:rPr>
              <a:t>Artikel 8: Vrijheid van vereniging Iedereen mag een vereniging oprichten, bijvoorbeeld een voetbalclub of een zwemvereniging. Hiervoor hoef je geen toestemming te vragen aan de overheid In één van de huizen huist het bestuur van een voetbalclub, zie spandoek.</a:t>
            </a:r>
          </a:p>
          <a:p>
            <a:pPr marL="228600" indent="-228600">
              <a:buAutoNum type="arabicPeriod"/>
            </a:pPr>
            <a:r>
              <a:rPr lang="nl-NL" sz="1200" dirty="0">
                <a:latin typeface="Abadi Extra Light" panose="020B0604020202020204" pitchFamily="34" charset="0"/>
              </a:rPr>
              <a:t>Artikel 9: Vrijheid van vergadering en betoging. Je mag in Nederland demonstreren. Je moet dit wel van tevoren even melden. Er is een groep mensen aan het demonstreren met spandoeken. </a:t>
            </a:r>
          </a:p>
        </p:txBody>
      </p:sp>
      <p:sp>
        <p:nvSpPr>
          <p:cNvPr id="5" name="Tekstvak 4">
            <a:extLst>
              <a:ext uri="{FF2B5EF4-FFF2-40B4-BE49-F238E27FC236}">
                <a16:creationId xmlns:a16="http://schemas.microsoft.com/office/drawing/2014/main" id="{9E97A446-FC2A-118B-8C3E-FCCE29255006}"/>
              </a:ext>
            </a:extLst>
          </p:cNvPr>
          <p:cNvSpPr txBox="1"/>
          <p:nvPr/>
        </p:nvSpPr>
        <p:spPr>
          <a:xfrm>
            <a:off x="6361092" y="1265179"/>
            <a:ext cx="5106935" cy="3970318"/>
          </a:xfrm>
          <a:prstGeom prst="rect">
            <a:avLst/>
          </a:prstGeom>
          <a:noFill/>
        </p:spPr>
        <p:txBody>
          <a:bodyPr wrap="square" rtlCol="0">
            <a:spAutoFit/>
          </a:bodyPr>
          <a:lstStyle/>
          <a:p>
            <a:pPr marL="228600" indent="-228600">
              <a:buAutoNum type="arabicPeriod"/>
            </a:pPr>
            <a:r>
              <a:rPr lang="nl-NL" sz="1200" dirty="0">
                <a:latin typeface="Abadi Extra Light" panose="020B0604020202020204" pitchFamily="34" charset="0"/>
              </a:rPr>
              <a:t>Artikel 17: Vrije toegang tot rechter Iedereen kan naar de rechter stappen. Links op de tekening is een soort rechtbank te zien. </a:t>
            </a:r>
          </a:p>
          <a:p>
            <a:pPr marL="228600" indent="-228600">
              <a:buAutoNum type="arabicPeriod"/>
            </a:pPr>
            <a:r>
              <a:rPr lang="nl-NL" sz="1200" dirty="0">
                <a:latin typeface="Abadi Extra Light" panose="020B0604020202020204" pitchFamily="34" charset="0"/>
              </a:rPr>
              <a:t>Artikel 23: Onderwijs, waaronder vrijheid van onderwijs In Nederland heeft iedereen recht op onderwijs, er is zelfs leerplicht. Er mogen verschillende scholen opgericht worden. Zoals katholieke, protestantse of islamitische basisscholen. Rechts op de tekening is een school te zien met daarop de symbolen van twee geloofsovertuigingen. </a:t>
            </a:r>
          </a:p>
          <a:p>
            <a:pPr marL="228600" indent="-228600">
              <a:buAutoNum type="arabicPeriod"/>
            </a:pPr>
            <a:r>
              <a:rPr lang="nl-NL" sz="1200" dirty="0">
                <a:latin typeface="Abadi Extra Light" panose="020B0204020104020204" pitchFamily="34" charset="0"/>
              </a:rPr>
              <a:t>. Artikel 42: Onschendbaarheid koning en ministeriële verantwoordelijkheid De koning heeft in Nederland geen macht. Hij zit wel in de regering, maar de ministers zijn verantwoordelijk en de Tweede Kamer bepaalt welke nieuwe wetten er komen. Vlak bij de fontein knipt ‘de koningin’ een lintje door, wat staat voor het feit dat de macht niet bij haar ligt, maar ze vooral een ceremoniële rol heeft. </a:t>
            </a:r>
          </a:p>
          <a:p>
            <a:pPr marL="228600" indent="-228600">
              <a:buAutoNum type="arabicPeriod"/>
            </a:pPr>
            <a:r>
              <a:rPr lang="nl-NL" sz="1200" dirty="0">
                <a:latin typeface="Abadi Extra Light" panose="020B0204020104020204" pitchFamily="34" charset="0"/>
              </a:rPr>
              <a:t>Artikel 50: Er is een volksvertegenwoordiging Nederlanders mogen stemmen op de Tweede Kamer. De Kamerleden vertegenwoordigen het volk. Linksonder zijn drie zetels uit de Tweede Kamer te zien. </a:t>
            </a:r>
          </a:p>
          <a:p>
            <a:pPr marL="228600" indent="-228600">
              <a:buAutoNum type="arabicPeriod"/>
            </a:pPr>
            <a:r>
              <a:rPr lang="nl-NL" sz="1200" dirty="0">
                <a:latin typeface="Abadi Extra Light" panose="020B0204020104020204" pitchFamily="34" charset="0"/>
              </a:rPr>
              <a:t>Artikel 53: Geheime stemming Je hoeft nooit te vertellen op wie je hebt gestemd. Het stemhokje op de zoekplaat heeft een gordijntje en er staat een verbodsbordje op voor het maken van foto’s. 13. Artikel 114: De doodstraf kan niet worden opgelegd. In Nederland is de doodstraf verboden. Linksboven is een galg te zien die buiten gebruik is. </a:t>
            </a:r>
          </a:p>
        </p:txBody>
      </p:sp>
    </p:spTree>
    <p:extLst>
      <p:ext uri="{BB962C8B-B14F-4D97-AF65-F5344CB8AC3E}">
        <p14:creationId xmlns:p14="http://schemas.microsoft.com/office/powerpoint/2010/main" val="4490640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Grondwet</a:t>
            </a:r>
            <a:endParaRPr lang="en-US" dirty="0"/>
          </a:p>
        </p:txBody>
      </p:sp>
      <p:sp>
        <p:nvSpPr>
          <p:cNvPr id="3" name="Tijdelijke aanduiding voor inhoud 2"/>
          <p:cNvSpPr>
            <a:spLocks noGrp="1"/>
          </p:cNvSpPr>
          <p:nvPr>
            <p:ph sz="quarter" idx="13"/>
          </p:nvPr>
        </p:nvSpPr>
        <p:spPr>
          <a:xfrm>
            <a:off x="685801" y="2100342"/>
            <a:ext cx="10394707" cy="3311189"/>
          </a:xfrm>
        </p:spPr>
        <p:txBody>
          <a:bodyPr>
            <a:normAutofit fontScale="85000" lnSpcReduction="20000"/>
          </a:bodyPr>
          <a:lstStyle/>
          <a:p>
            <a:endParaRPr lang="nl-NL" dirty="0"/>
          </a:p>
          <a:p>
            <a:endParaRPr lang="nl-NL" dirty="0">
              <a:latin typeface="Arial Rounded MT Bold" panose="020F0704030504030204" pitchFamily="34" charset="0"/>
            </a:endParaRPr>
          </a:p>
          <a:p>
            <a:pPr marL="0" indent="0">
              <a:buNone/>
            </a:pPr>
            <a:r>
              <a:rPr lang="nl-NL" dirty="0">
                <a:latin typeface="Arial Rounded MT Bold" panose="020F0704030504030204" pitchFamily="34" charset="0"/>
              </a:rPr>
              <a:t>De eerste grondwet stamt uit 1798. IN de loop der jaren is die vaak gewijzigd, zelfs hedendaags wordt de grondwet nog heel soms aangepast.</a:t>
            </a:r>
            <a:br>
              <a:rPr lang="nl-NL" dirty="0">
                <a:latin typeface="Arial Rounded MT Bold" panose="020F0704030504030204" pitchFamily="34" charset="0"/>
              </a:rPr>
            </a:br>
            <a:r>
              <a:rPr lang="nl-NL" dirty="0">
                <a:latin typeface="Arial Rounded MT Bold" panose="020F0704030504030204" pitchFamily="34" charset="0"/>
              </a:rPr>
              <a:t>Zo kon je tot 1963 pas stemmen vanaf je 23</a:t>
            </a:r>
            <a:r>
              <a:rPr lang="nl-NL" baseline="30000" dirty="0">
                <a:latin typeface="Arial Rounded MT Bold" panose="020F0704030504030204" pitchFamily="34" charset="0"/>
              </a:rPr>
              <a:t>ste</a:t>
            </a:r>
            <a:r>
              <a:rPr lang="nl-NL" dirty="0">
                <a:latin typeface="Arial Rounded MT Bold" panose="020F0704030504030204" pitchFamily="34" charset="0"/>
              </a:rPr>
              <a:t> levensjaar en vanaf 1972 vanaf 18 jaar zoals nu. Meer over deze </a:t>
            </a:r>
            <a:r>
              <a:rPr lang="nl-NL" dirty="0" err="1">
                <a:latin typeface="Arial Rounded MT Bold" panose="020F0704030504030204" pitchFamily="34" charset="0"/>
              </a:rPr>
              <a:t>WETSwijzigingen</a:t>
            </a:r>
            <a:r>
              <a:rPr lang="nl-NL" dirty="0">
                <a:latin typeface="Arial Rounded MT Bold" panose="020F0704030504030204" pitchFamily="34" charset="0"/>
              </a:rPr>
              <a:t> kun je </a:t>
            </a:r>
            <a:r>
              <a:rPr lang="nl-NL" dirty="0">
                <a:latin typeface="Arial Rounded MT Bold" panose="020F0704030504030204" pitchFamily="34" charset="0"/>
                <a:hlinkClick r:id="rId3"/>
              </a:rPr>
              <a:t>hier </a:t>
            </a:r>
            <a:r>
              <a:rPr lang="nl-NL" dirty="0">
                <a:latin typeface="Arial Rounded MT Bold" panose="020F0704030504030204" pitchFamily="34" charset="0"/>
              </a:rPr>
              <a:t>lezen.</a:t>
            </a:r>
          </a:p>
          <a:p>
            <a:pPr marL="0" indent="0">
              <a:buNone/>
            </a:pPr>
            <a:r>
              <a:rPr lang="nl-NL" dirty="0">
                <a:latin typeface="Arial Rounded MT Bold" panose="020F0704030504030204" pitchFamily="34" charset="0"/>
              </a:rPr>
              <a:t>Hoe de grondwet eruit ziet en hoe </a:t>
            </a:r>
            <a:r>
              <a:rPr lang="nl-NL" dirty="0" err="1">
                <a:latin typeface="Arial Rounded MT Bold" panose="020F0704030504030204" pitchFamily="34" charset="0"/>
              </a:rPr>
              <a:t>diE</a:t>
            </a:r>
            <a:r>
              <a:rPr lang="nl-NL" dirty="0">
                <a:latin typeface="Arial Rounded MT Bold" panose="020F0704030504030204" pitchFamily="34" charset="0"/>
              </a:rPr>
              <a:t> </a:t>
            </a:r>
            <a:r>
              <a:rPr lang="nl-NL" dirty="0" err="1">
                <a:latin typeface="Arial Rounded MT Bold" panose="020F0704030504030204" pitchFamily="34" charset="0"/>
              </a:rPr>
              <a:t>geHANteerd</a:t>
            </a:r>
            <a:r>
              <a:rPr lang="nl-NL" dirty="0">
                <a:latin typeface="Arial Rounded MT Bold" panose="020F0704030504030204" pitchFamily="34" charset="0"/>
              </a:rPr>
              <a:t> wordt verschilt ook per land. Lees hierover het volgende stuk op de website van Amnesty International; een stichting die zich hard maakt voor mensenrechten. </a:t>
            </a:r>
            <a:br>
              <a:rPr lang="nl-NL" dirty="0">
                <a:latin typeface="Arial Rounded MT Bold" panose="020F0704030504030204" pitchFamily="34" charset="0"/>
              </a:rPr>
            </a:br>
            <a:r>
              <a:rPr lang="en-US" dirty="0">
                <a:latin typeface="Arial Rounded MT Bold" panose="020F0704030504030204" pitchFamily="34" charset="0"/>
                <a:hlinkClick r:id="rId4"/>
              </a:rPr>
              <a:t>https://www.amnesty.nl/encyclopedie/grondwet-en-mensenrechten</a:t>
            </a:r>
            <a:endParaRPr lang="en-US" dirty="0">
              <a:latin typeface="Arial Rounded MT Bold" panose="020F0704030504030204" pitchFamily="34" charset="0"/>
            </a:endParaRPr>
          </a:p>
          <a:p>
            <a:pPr marL="0" indent="0">
              <a:buNone/>
            </a:pPr>
            <a:endParaRPr lang="en-US" dirty="0">
              <a:latin typeface="Arial Rounded MT Bold" panose="020F0704030504030204" pitchFamily="34" charset="0"/>
            </a:endParaRPr>
          </a:p>
          <a:p>
            <a:endParaRPr lang="nl-NL" dirty="0"/>
          </a:p>
          <a:p>
            <a:endParaRPr lang="en-US" dirty="0"/>
          </a:p>
        </p:txBody>
      </p:sp>
      <p:pic>
        <p:nvPicPr>
          <p:cNvPr id="1026" name="Picture 2" descr="https://www.mr-studenten.nl/wp-content/uploads/2019/05/190514_boeken-grondwet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921" y="304518"/>
            <a:ext cx="28670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at zijn grondrecht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6411" y="190219"/>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970C3-2129-7DB1-AEEC-8A9826A78524}"/>
              </a:ext>
            </a:extLst>
          </p:cNvPr>
          <p:cNvSpPr>
            <a:spLocks noGrp="1"/>
          </p:cNvSpPr>
          <p:nvPr>
            <p:ph type="title"/>
          </p:nvPr>
        </p:nvSpPr>
        <p:spPr/>
        <p:txBody>
          <a:bodyPr>
            <a:normAutofit/>
          </a:bodyPr>
          <a:lstStyle/>
          <a:p>
            <a:pPr algn="ctr"/>
            <a:r>
              <a:rPr lang="nl-NL" sz="3200" dirty="0"/>
              <a:t>Maar dan: wat als je de wetten niet volgt?</a:t>
            </a:r>
          </a:p>
        </p:txBody>
      </p:sp>
      <p:pic>
        <p:nvPicPr>
          <p:cNvPr id="4" name="Onlinemedia 3" title="Voor de rechter: dit gebeurt er tijdens een strafzaak - RTL NIEUWS">
            <a:hlinkClick r:id="" action="ppaction://media"/>
            <a:extLst>
              <a:ext uri="{FF2B5EF4-FFF2-40B4-BE49-F238E27FC236}">
                <a16:creationId xmlns:a16="http://schemas.microsoft.com/office/drawing/2014/main" id="{2AD13FB0-284A-4B9D-D414-13D78AB1C335}"/>
              </a:ext>
            </a:extLst>
          </p:cNvPr>
          <p:cNvPicPr>
            <a:picLocks noGrp="1" noRot="1" noChangeAspect="1"/>
          </p:cNvPicPr>
          <p:nvPr>
            <p:ph sz="quarter" idx="13"/>
            <a:videoFile r:link="rId1"/>
          </p:nvPr>
        </p:nvPicPr>
        <p:blipFill>
          <a:blip r:embed="rId4"/>
          <a:stretch>
            <a:fillRect/>
          </a:stretch>
        </p:blipFill>
        <p:spPr>
          <a:xfrm>
            <a:off x="2952750" y="2063750"/>
            <a:ext cx="5861050" cy="3311525"/>
          </a:xfrm>
          <a:prstGeom prst="rect">
            <a:avLst/>
          </a:prstGeom>
        </p:spPr>
      </p:pic>
    </p:spTree>
    <p:extLst>
      <p:ext uri="{BB962C8B-B14F-4D97-AF65-F5344CB8AC3E}">
        <p14:creationId xmlns:p14="http://schemas.microsoft.com/office/powerpoint/2010/main" val="31002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08CF2-8B74-A94D-0A62-8B889EC367D7}"/>
              </a:ext>
            </a:extLst>
          </p:cNvPr>
          <p:cNvSpPr>
            <a:spLocks noGrp="1"/>
          </p:cNvSpPr>
          <p:nvPr>
            <p:ph type="title"/>
          </p:nvPr>
        </p:nvSpPr>
        <p:spPr/>
        <p:txBody>
          <a:bodyPr/>
          <a:lstStyle/>
          <a:p>
            <a:r>
              <a:rPr lang="nl-NL" dirty="0"/>
              <a:t>Hoger of lager straffen?</a:t>
            </a:r>
          </a:p>
        </p:txBody>
      </p:sp>
      <p:sp>
        <p:nvSpPr>
          <p:cNvPr id="3" name="Tijdelijke aanduiding voor inhoud 2">
            <a:extLst>
              <a:ext uri="{FF2B5EF4-FFF2-40B4-BE49-F238E27FC236}">
                <a16:creationId xmlns:a16="http://schemas.microsoft.com/office/drawing/2014/main" id="{1B96F62D-8F6E-1083-60A2-C7CAC3158FF1}"/>
              </a:ext>
            </a:extLst>
          </p:cNvPr>
          <p:cNvSpPr>
            <a:spLocks noGrp="1"/>
          </p:cNvSpPr>
          <p:nvPr>
            <p:ph sz="quarter" idx="13"/>
          </p:nvPr>
        </p:nvSpPr>
        <p:spPr/>
        <p:txBody>
          <a:bodyPr/>
          <a:lstStyle/>
          <a:p>
            <a:r>
              <a:rPr lang="nl-NL" dirty="0"/>
              <a:t>In Nederland wordt er tijdens een </a:t>
            </a:r>
            <a:r>
              <a:rPr lang="nl-NL" dirty="0" err="1"/>
              <a:t>rechtzaak</a:t>
            </a:r>
            <a:r>
              <a:rPr lang="nl-NL" dirty="0"/>
              <a:t> rekening gehouden met de achtergrond en omstandigheden van de dader</a:t>
            </a:r>
          </a:p>
          <a:p>
            <a:r>
              <a:rPr lang="nl-NL" dirty="0"/>
              <a:t>Ik ga jullie meenemen in een </a:t>
            </a:r>
            <a:r>
              <a:rPr lang="nl-NL" dirty="0" err="1"/>
              <a:t>rechtzaak</a:t>
            </a:r>
            <a:endParaRPr lang="nl-NL" dirty="0"/>
          </a:p>
          <a:p>
            <a:r>
              <a:rPr lang="nl-NL" dirty="0"/>
              <a:t>Telkens krijgen jullie een stukje extra informatie</a:t>
            </a:r>
          </a:p>
          <a:p>
            <a:r>
              <a:rPr lang="nl-NL" dirty="0"/>
              <a:t>Geef aan of je denkt dat dit invloed heeft op de straf van de dader</a:t>
            </a:r>
          </a:p>
          <a:p>
            <a:r>
              <a:rPr lang="nl-NL" dirty="0"/>
              <a:t>Wordt de straf hierdoor hoger, lager of maakt het niet uit?</a:t>
            </a:r>
          </a:p>
        </p:txBody>
      </p:sp>
    </p:spTree>
    <p:extLst>
      <p:ext uri="{BB962C8B-B14F-4D97-AF65-F5344CB8AC3E}">
        <p14:creationId xmlns:p14="http://schemas.microsoft.com/office/powerpoint/2010/main" val="179400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4DA2-A28A-864C-434E-0429E5AB2FB9}"/>
              </a:ext>
            </a:extLst>
          </p:cNvPr>
          <p:cNvSpPr>
            <a:spLocks noGrp="1"/>
          </p:cNvSpPr>
          <p:nvPr>
            <p:ph type="ctrTitle"/>
          </p:nvPr>
        </p:nvSpPr>
        <p:spPr/>
        <p:txBody>
          <a:bodyPr>
            <a:normAutofit/>
          </a:bodyPr>
          <a:lstStyle/>
          <a:p>
            <a:r>
              <a:rPr lang="nl-NL" sz="2000" b="1" dirty="0">
                <a:latin typeface="Abadi Extra Light" panose="020B0204020104020204" pitchFamily="34" charset="0"/>
              </a:rPr>
              <a:t>‘Een 18-jarige vrouw wordt op straat mishandeld. Deze mishandeling wordt gezien door personeelsleden van de dienst cameratoezicht. Zij roepen de politie op die in de buurt surveilleert. De politie is vrij snel ter plaatse en arresteert de verdachte Johan S. </a:t>
            </a:r>
            <a:br>
              <a:rPr lang="nl-NL" sz="2000" b="1" dirty="0">
                <a:latin typeface="Abadi Extra Light" panose="020B0204020104020204" pitchFamily="34" charset="0"/>
              </a:rPr>
            </a:br>
            <a:br>
              <a:rPr lang="nl-NL" sz="2000" b="1" dirty="0">
                <a:latin typeface="Abadi Extra Light" panose="020B0204020104020204" pitchFamily="34" charset="0"/>
              </a:rPr>
            </a:br>
            <a:r>
              <a:rPr lang="nl-NL" sz="2000" b="1" dirty="0">
                <a:latin typeface="Abadi Extra Light" panose="020B0204020104020204" pitchFamily="34" charset="0"/>
              </a:rPr>
              <a:t>Hij wordt verhoord, maar hij ontkent dat hij de jonge vrouw mishandeld heeft. De vrouw doet aangifte en verklaart woensdagnacht op straat te zijn mishandeld door haar 19-jarige ex-vriend Johan S. Vervolgens wordt Johan aangeklaagd voor mishandeling en hij moet voor de rechtbank verschijnen.’ </a:t>
            </a:r>
          </a:p>
        </p:txBody>
      </p:sp>
    </p:spTree>
    <p:extLst>
      <p:ext uri="{BB962C8B-B14F-4D97-AF65-F5344CB8AC3E}">
        <p14:creationId xmlns:p14="http://schemas.microsoft.com/office/powerpoint/2010/main" val="15726761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Belangrijke gebeurtenis">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Belangrijke gebeurtenis">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langrijke gebeurtenis">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34A25DF07C04CBEE98F4FB8BA2A65" ma:contentTypeVersion="15" ma:contentTypeDescription="Een nieuw document maken." ma:contentTypeScope="" ma:versionID="97405f514e705bdab248c2d2825f935c">
  <xsd:schema xmlns:xsd="http://www.w3.org/2001/XMLSchema" xmlns:xs="http://www.w3.org/2001/XMLSchema" xmlns:p="http://schemas.microsoft.com/office/2006/metadata/properties" xmlns:ns3="898e7e9c-3810-4d0d-82e3-b88bac5313dd" xmlns:ns4="a65cf4b2-dfbe-47b5-ad81-e7ff520242c3" targetNamespace="http://schemas.microsoft.com/office/2006/metadata/properties" ma:root="true" ma:fieldsID="7347f8d6bb887a8be2caab47769541ae" ns3:_="" ns4:_="">
    <xsd:import namespace="898e7e9c-3810-4d0d-82e3-b88bac5313dd"/>
    <xsd:import namespace="a65cf4b2-dfbe-47b5-ad81-e7ff520242c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e7e9c-3810-4d0d-82e3-b88bac5313d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5cf4b2-dfbe-47b5-ad81-e7ff520242c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308AA9-4663-4DAE-85B2-47C7E4436E65}">
  <ds:schemaRef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a65cf4b2-dfbe-47b5-ad81-e7ff520242c3"/>
    <ds:schemaRef ds:uri="898e7e9c-3810-4d0d-82e3-b88bac5313dd"/>
  </ds:schemaRefs>
</ds:datastoreItem>
</file>

<file path=customXml/itemProps2.xml><?xml version="1.0" encoding="utf-8"?>
<ds:datastoreItem xmlns:ds="http://schemas.openxmlformats.org/officeDocument/2006/customXml" ds:itemID="{3CA57B68-F5FE-44AB-867C-06630C773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e7e9c-3810-4d0d-82e3-b88bac5313dd"/>
    <ds:schemaRef ds:uri="a65cf4b2-dfbe-47b5-ad81-e7ff520242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A5A20-11F4-4C3B-9FD6-BEB66D057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TM04033927[[fn=Belangrijke gebeurtenis]]</Template>
  <TotalTime>406</TotalTime>
  <Words>1554</Words>
  <Application>Microsoft Office PowerPoint</Application>
  <PresentationFormat>Breedbeeld</PresentationFormat>
  <Paragraphs>96</Paragraphs>
  <Slides>18</Slides>
  <Notes>12</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Abadi Extra Light</vt:lpstr>
      <vt:lpstr>Arial</vt:lpstr>
      <vt:lpstr>Arial Rounded MT Bold</vt:lpstr>
      <vt:lpstr>Calibri</vt:lpstr>
      <vt:lpstr>Impact</vt:lpstr>
      <vt:lpstr>Belangrijke gebeurtenis</vt:lpstr>
      <vt:lpstr>De rechtsstaat</vt:lpstr>
      <vt:lpstr>Introductie</vt:lpstr>
      <vt:lpstr>Rechtsstaat</vt:lpstr>
      <vt:lpstr>PowerPoint-presentatie</vt:lpstr>
      <vt:lpstr>Antwoorden zoekplaat</vt:lpstr>
      <vt:lpstr>Grondwet</vt:lpstr>
      <vt:lpstr>Maar dan: wat als je de wetten niet volgt?</vt:lpstr>
      <vt:lpstr>Hoger of lager straffen?</vt:lpstr>
      <vt:lpstr>‘Een 18-jarige vrouw wordt op straat mishandeld. Deze mishandeling wordt gezien door personeelsleden van de dienst cameratoezicht. Zij roepen de politie op die in de buurt surveilleert. De politie is vrij snel ter plaatse en arresteert de verdachte Johan S.   Hij wordt verhoord, maar hij ontkent dat hij de jonge vrouw mishandeld heeft. De vrouw doet aangifte en verklaart woensdagnacht op straat te zijn mishandeld door haar 19-jarige ex-vriend Johan S. Vervolgens wordt Johan aangeklaagd voor mishandeling en hij moet voor de rechtbank verschijnen.’ </vt:lpstr>
      <vt:lpstr>Feit 1</vt:lpstr>
      <vt:lpstr>Feit 2</vt:lpstr>
      <vt:lpstr>Feit 3</vt:lpstr>
      <vt:lpstr>Feit 4</vt:lpstr>
      <vt:lpstr>Feit 5</vt:lpstr>
      <vt:lpstr>Feit 6</vt:lpstr>
      <vt:lpstr>Feit 7</vt:lpstr>
      <vt:lpstr>Feit 8</vt:lpstr>
      <vt:lpstr>Feit 9</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 jaar vrijheid</dc:title>
  <dc:creator>Esmee Koppen</dc:creator>
  <cp:lastModifiedBy>Anne-May Smits</cp:lastModifiedBy>
  <cp:revision>26</cp:revision>
  <dcterms:created xsi:type="dcterms:W3CDTF">2020-03-12T13:23:08Z</dcterms:created>
  <dcterms:modified xsi:type="dcterms:W3CDTF">2022-12-07T10:47:43Z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0x01010042B34A25DF07C04CBEE98F4FB8BA2A65</vt:lpwstr>
  </property>
</Properties>
</file>